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Fira Sans Extra Condensed Medium"/>
      <p:regular r:id="rId50"/>
      <p:bold r:id="rId51"/>
      <p:italic r:id="rId52"/>
      <p:boldItalic r:id="rId53"/>
    </p:embeddedFont>
    <p:embeddedFont>
      <p:font typeface="DM Serif Display"/>
      <p:regular r:id="rId54"/>
      <p:italic r:id="rId55"/>
    </p:embeddedFont>
    <p:embeddedFont>
      <p:font typeface="Open Sans Light"/>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hamYO9ZxwKVkxSe0TKs59F4kko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9D8D2E-2D09-4818-944C-85D50FDE50A5}">
  <a:tblStyle styleId="{8B9D8D2E-2D09-4818-944C-85D50FDE50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DFEBD07-67A7-4DB7-8119-A4E8CA6A26D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DMSerifDisplay-italic.fntdata"/><Relationship Id="rId10" Type="http://schemas.openxmlformats.org/officeDocument/2006/relationships/slide" Target="slides/slide5.xml"/><Relationship Id="rId54" Type="http://schemas.openxmlformats.org/officeDocument/2006/relationships/font" Target="fonts/DMSerifDisplay-regular.fntdata"/><Relationship Id="rId13" Type="http://schemas.openxmlformats.org/officeDocument/2006/relationships/slide" Target="slides/slide8.xml"/><Relationship Id="rId57" Type="http://schemas.openxmlformats.org/officeDocument/2006/relationships/font" Target="fonts/OpenSansLight-bold.fntdata"/><Relationship Id="rId12" Type="http://schemas.openxmlformats.org/officeDocument/2006/relationships/slide" Target="slides/slide7.xml"/><Relationship Id="rId56" Type="http://schemas.openxmlformats.org/officeDocument/2006/relationships/font" Target="fonts/OpenSansLight-regular.fntdata"/><Relationship Id="rId15" Type="http://schemas.openxmlformats.org/officeDocument/2006/relationships/slide" Target="slides/slide10.xml"/><Relationship Id="rId59" Type="http://schemas.openxmlformats.org/officeDocument/2006/relationships/font" Target="fonts/OpenSansLight-boldItalic.fntdata"/><Relationship Id="rId14" Type="http://schemas.openxmlformats.org/officeDocument/2006/relationships/slide" Target="slides/slide9.xml"/><Relationship Id="rId58" Type="http://schemas.openxmlformats.org/officeDocument/2006/relationships/font" Target="fonts/OpenSans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8aa8a6717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f8aa8a671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8aa8a6717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f8aa8a6717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8aa8a6717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8aa8a671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8aa8a671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f8aa8a671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ac24318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ac24318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9eee66f4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9eee66f4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8aa8a671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f8aa8a671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8aa8a671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f8aa8a671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ae53b2dfd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fae53b2dfd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D"/>
              <a:t>Revenue yg berkurang drastis, menaikkan atau menurunkan tarif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aeacce7ac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aeacce7ac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aeacce7a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aeacce7a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D"/>
              <a:t>Revenue yg berkurang drastis, menaikkan atau menurunkan tarif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aeacce7ac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aeacce7ac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aeacce7a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faeacce7a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aeacce7ac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faeacce7ac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9eee66f4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9eee66f4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aeacce7ac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aeacce7ac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aeacce7ac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aeacce7ac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aeacce7ac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aeacce7a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ac24318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ac24318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ac24318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ac24318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ac24318a1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fac24318a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ac24318a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fac24318a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ac24318a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fac24318a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ac24318a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fac24318a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9eee66f4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9eee66f4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4"/>
          <p:cNvSpPr txBox="1"/>
          <p:nvPr>
            <p:ph type="ctrTitle"/>
          </p:nvPr>
        </p:nvSpPr>
        <p:spPr>
          <a:xfrm>
            <a:off x="2449550" y="1472625"/>
            <a:ext cx="4245000" cy="17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24"/>
          <p:cNvSpPr txBox="1"/>
          <p:nvPr>
            <p:ph idx="1" type="subTitle"/>
          </p:nvPr>
        </p:nvSpPr>
        <p:spPr>
          <a:xfrm>
            <a:off x="2070875" y="2901600"/>
            <a:ext cx="5002200" cy="71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200"/>
              <a:buNone/>
              <a:defRPr>
                <a:solidFill>
                  <a:srgbClr val="CCCCCC"/>
                </a:solidFill>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subtitle">
  <p:cSld name="CUSTOM_15">
    <p:spTree>
      <p:nvGrpSpPr>
        <p:cNvPr id="58" name="Shape 58"/>
        <p:cNvGrpSpPr/>
        <p:nvPr/>
      </p:nvGrpSpPr>
      <p:grpSpPr>
        <a:xfrm>
          <a:off x="0" y="0"/>
          <a:ext cx="0" cy="0"/>
          <a:chOff x="0" y="0"/>
          <a:chExt cx="0" cy="0"/>
        </a:xfrm>
      </p:grpSpPr>
      <p:sp>
        <p:nvSpPr>
          <p:cNvPr id="59" name="Google Shape;59;p33"/>
          <p:cNvSpPr txBox="1"/>
          <p:nvPr>
            <p:ph idx="1" type="subTitle"/>
          </p:nvPr>
        </p:nvSpPr>
        <p:spPr>
          <a:xfrm>
            <a:off x="3531568" y="3311625"/>
            <a:ext cx="49818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CCCCCC"/>
              </a:buClr>
              <a:buSzPts val="1000"/>
              <a:buNone/>
              <a:defRPr sz="1000">
                <a:solidFill>
                  <a:srgbClr val="CCCCCC"/>
                </a:solidFill>
              </a:defRPr>
            </a:lvl1pPr>
            <a:lvl2pPr lvl="1" algn="r">
              <a:lnSpc>
                <a:spcPct val="100000"/>
              </a:lnSpc>
              <a:spcBef>
                <a:spcPts val="0"/>
              </a:spcBef>
              <a:spcAft>
                <a:spcPts val="0"/>
              </a:spcAft>
              <a:buClr>
                <a:srgbClr val="CCCCCC"/>
              </a:buClr>
              <a:buSzPts val="1000"/>
              <a:buNone/>
              <a:defRPr sz="1000">
                <a:solidFill>
                  <a:srgbClr val="CCCCCC"/>
                </a:solidFill>
              </a:defRPr>
            </a:lvl2pPr>
            <a:lvl3pPr lvl="2" algn="r">
              <a:lnSpc>
                <a:spcPct val="100000"/>
              </a:lnSpc>
              <a:spcBef>
                <a:spcPts val="0"/>
              </a:spcBef>
              <a:spcAft>
                <a:spcPts val="0"/>
              </a:spcAft>
              <a:buClr>
                <a:srgbClr val="CCCCCC"/>
              </a:buClr>
              <a:buSzPts val="1000"/>
              <a:buNone/>
              <a:defRPr sz="1000">
                <a:solidFill>
                  <a:srgbClr val="CCCCCC"/>
                </a:solidFill>
              </a:defRPr>
            </a:lvl3pPr>
            <a:lvl4pPr lvl="3" algn="r">
              <a:lnSpc>
                <a:spcPct val="100000"/>
              </a:lnSpc>
              <a:spcBef>
                <a:spcPts val="0"/>
              </a:spcBef>
              <a:spcAft>
                <a:spcPts val="0"/>
              </a:spcAft>
              <a:buClr>
                <a:srgbClr val="CCCCCC"/>
              </a:buClr>
              <a:buSzPts val="1000"/>
              <a:buNone/>
              <a:defRPr sz="1000">
                <a:solidFill>
                  <a:srgbClr val="CCCCCC"/>
                </a:solidFill>
              </a:defRPr>
            </a:lvl4pPr>
            <a:lvl5pPr lvl="4" algn="r">
              <a:lnSpc>
                <a:spcPct val="100000"/>
              </a:lnSpc>
              <a:spcBef>
                <a:spcPts val="0"/>
              </a:spcBef>
              <a:spcAft>
                <a:spcPts val="0"/>
              </a:spcAft>
              <a:buClr>
                <a:srgbClr val="CCCCCC"/>
              </a:buClr>
              <a:buSzPts val="1000"/>
              <a:buNone/>
              <a:defRPr sz="1000">
                <a:solidFill>
                  <a:srgbClr val="CCCCCC"/>
                </a:solidFill>
              </a:defRPr>
            </a:lvl5pPr>
            <a:lvl6pPr lvl="5" algn="r">
              <a:lnSpc>
                <a:spcPct val="100000"/>
              </a:lnSpc>
              <a:spcBef>
                <a:spcPts val="0"/>
              </a:spcBef>
              <a:spcAft>
                <a:spcPts val="0"/>
              </a:spcAft>
              <a:buClr>
                <a:srgbClr val="CCCCCC"/>
              </a:buClr>
              <a:buSzPts val="1000"/>
              <a:buNone/>
              <a:defRPr sz="1000">
                <a:solidFill>
                  <a:srgbClr val="CCCCCC"/>
                </a:solidFill>
              </a:defRPr>
            </a:lvl6pPr>
            <a:lvl7pPr lvl="6" algn="r">
              <a:lnSpc>
                <a:spcPct val="100000"/>
              </a:lnSpc>
              <a:spcBef>
                <a:spcPts val="0"/>
              </a:spcBef>
              <a:spcAft>
                <a:spcPts val="0"/>
              </a:spcAft>
              <a:buClr>
                <a:srgbClr val="CCCCCC"/>
              </a:buClr>
              <a:buSzPts val="1000"/>
              <a:buNone/>
              <a:defRPr sz="1000">
                <a:solidFill>
                  <a:srgbClr val="CCCCCC"/>
                </a:solidFill>
              </a:defRPr>
            </a:lvl7pPr>
            <a:lvl8pPr lvl="7" algn="r">
              <a:lnSpc>
                <a:spcPct val="100000"/>
              </a:lnSpc>
              <a:spcBef>
                <a:spcPts val="0"/>
              </a:spcBef>
              <a:spcAft>
                <a:spcPts val="0"/>
              </a:spcAft>
              <a:buClr>
                <a:srgbClr val="CCCCCC"/>
              </a:buClr>
              <a:buSzPts val="1000"/>
              <a:buNone/>
              <a:defRPr sz="1000">
                <a:solidFill>
                  <a:srgbClr val="CCCCCC"/>
                </a:solidFill>
              </a:defRPr>
            </a:lvl8pPr>
            <a:lvl9pPr lvl="8" algn="r">
              <a:lnSpc>
                <a:spcPct val="100000"/>
              </a:lnSpc>
              <a:spcBef>
                <a:spcPts val="0"/>
              </a:spcBef>
              <a:spcAft>
                <a:spcPts val="0"/>
              </a:spcAft>
              <a:buClr>
                <a:srgbClr val="CCCCCC"/>
              </a:buClr>
              <a:buSzPts val="1000"/>
              <a:buNone/>
              <a:defRPr sz="1000">
                <a:solidFill>
                  <a:srgbClr val="CCCCCC"/>
                </a:solidFill>
              </a:defRPr>
            </a:lvl9pPr>
          </a:lstStyle>
          <a:p/>
        </p:txBody>
      </p:sp>
      <p:sp>
        <p:nvSpPr>
          <p:cNvPr id="60" name="Google Shape;60;p33"/>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1_1_1">
    <p:spTree>
      <p:nvGrpSpPr>
        <p:cNvPr id="61" name="Shape 61"/>
        <p:cNvGrpSpPr/>
        <p:nvPr/>
      </p:nvGrpSpPr>
      <p:grpSpPr>
        <a:xfrm>
          <a:off x="0" y="0"/>
          <a:ext cx="0" cy="0"/>
          <a:chOff x="0" y="0"/>
          <a:chExt cx="0" cy="0"/>
        </a:xfrm>
      </p:grpSpPr>
      <p:sp>
        <p:nvSpPr>
          <p:cNvPr id="62" name="Google Shape;62;p34"/>
          <p:cNvSpPr txBox="1"/>
          <p:nvPr>
            <p:ph type="ctrTitle"/>
          </p:nvPr>
        </p:nvSpPr>
        <p:spPr>
          <a:xfrm>
            <a:off x="2120944" y="1395950"/>
            <a:ext cx="2429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63" name="Google Shape;63;p34"/>
          <p:cNvSpPr txBox="1"/>
          <p:nvPr>
            <p:ph idx="1" type="subTitle"/>
          </p:nvPr>
        </p:nvSpPr>
        <p:spPr>
          <a:xfrm>
            <a:off x="2120944" y="1857424"/>
            <a:ext cx="1826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4" name="Google Shape;64;p34"/>
          <p:cNvSpPr txBox="1"/>
          <p:nvPr>
            <p:ph idx="2" type="ctrTitle"/>
          </p:nvPr>
        </p:nvSpPr>
        <p:spPr>
          <a:xfrm>
            <a:off x="4593656" y="1392550"/>
            <a:ext cx="24294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5" name="Google Shape;65;p34"/>
          <p:cNvSpPr txBox="1"/>
          <p:nvPr>
            <p:ph idx="3" type="subTitle"/>
          </p:nvPr>
        </p:nvSpPr>
        <p:spPr>
          <a:xfrm>
            <a:off x="5196656" y="1854021"/>
            <a:ext cx="18264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6" name="Google Shape;66;p34"/>
          <p:cNvSpPr txBox="1"/>
          <p:nvPr>
            <p:ph idx="4" type="ctrTitle"/>
          </p:nvPr>
        </p:nvSpPr>
        <p:spPr>
          <a:xfrm>
            <a:off x="2120944" y="2921676"/>
            <a:ext cx="2429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67" name="Google Shape;67;p34"/>
          <p:cNvSpPr txBox="1"/>
          <p:nvPr>
            <p:ph idx="5" type="subTitle"/>
          </p:nvPr>
        </p:nvSpPr>
        <p:spPr>
          <a:xfrm>
            <a:off x="2120944" y="3383150"/>
            <a:ext cx="1826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8" name="Google Shape;68;p34"/>
          <p:cNvSpPr txBox="1"/>
          <p:nvPr>
            <p:ph idx="6" type="ctrTitle"/>
          </p:nvPr>
        </p:nvSpPr>
        <p:spPr>
          <a:xfrm>
            <a:off x="4593656" y="2918279"/>
            <a:ext cx="24294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9" name="Google Shape;69;p34"/>
          <p:cNvSpPr txBox="1"/>
          <p:nvPr>
            <p:ph idx="7" type="subTitle"/>
          </p:nvPr>
        </p:nvSpPr>
        <p:spPr>
          <a:xfrm>
            <a:off x="5196656" y="3379749"/>
            <a:ext cx="18264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70" name="Google Shape;70;p34"/>
          <p:cNvSpPr txBox="1"/>
          <p:nvPr>
            <p:ph idx="8"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71" name="Shape 71"/>
        <p:cNvGrpSpPr/>
        <p:nvPr/>
      </p:nvGrpSpPr>
      <p:grpSpPr>
        <a:xfrm>
          <a:off x="0" y="0"/>
          <a:ext cx="0" cy="0"/>
          <a:chOff x="0" y="0"/>
          <a:chExt cx="0" cy="0"/>
        </a:xfrm>
      </p:grpSpPr>
      <p:sp>
        <p:nvSpPr>
          <p:cNvPr id="72" name="Google Shape;72;p35"/>
          <p:cNvSpPr txBox="1"/>
          <p:nvPr>
            <p:ph idx="1" type="body"/>
          </p:nvPr>
        </p:nvSpPr>
        <p:spPr>
          <a:xfrm>
            <a:off x="642050" y="18300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3" name="Google Shape;73;p35"/>
          <p:cNvSpPr txBox="1"/>
          <p:nvPr>
            <p:ph idx="2" type="subTitle"/>
          </p:nvPr>
        </p:nvSpPr>
        <p:spPr>
          <a:xfrm>
            <a:off x="723600" y="991050"/>
            <a:ext cx="36558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atin typeface="Open Sans"/>
                <a:ea typeface="Open Sans"/>
                <a:cs typeface="Open Sans"/>
                <a:sym typeface="Open Sans"/>
              </a:defRPr>
            </a:lvl2pPr>
            <a:lvl3pPr lvl="2" algn="l">
              <a:lnSpc>
                <a:spcPct val="115000"/>
              </a:lnSpc>
              <a:spcBef>
                <a:spcPts val="1600"/>
              </a:spcBef>
              <a:spcAft>
                <a:spcPts val="0"/>
              </a:spcAft>
              <a:buSzPts val="1200"/>
              <a:buNone/>
              <a:defRPr>
                <a:latin typeface="Open Sans"/>
                <a:ea typeface="Open Sans"/>
                <a:cs typeface="Open Sans"/>
                <a:sym typeface="Open Sans"/>
              </a:defRPr>
            </a:lvl3pPr>
            <a:lvl4pPr lvl="3" algn="l">
              <a:lnSpc>
                <a:spcPct val="115000"/>
              </a:lnSpc>
              <a:spcBef>
                <a:spcPts val="1600"/>
              </a:spcBef>
              <a:spcAft>
                <a:spcPts val="0"/>
              </a:spcAft>
              <a:buSzPts val="1200"/>
              <a:buNone/>
              <a:defRPr>
                <a:latin typeface="Open Sans"/>
                <a:ea typeface="Open Sans"/>
                <a:cs typeface="Open Sans"/>
                <a:sym typeface="Open Sans"/>
              </a:defRPr>
            </a:lvl4pPr>
            <a:lvl5pPr lvl="4" algn="l">
              <a:lnSpc>
                <a:spcPct val="115000"/>
              </a:lnSpc>
              <a:spcBef>
                <a:spcPts val="1600"/>
              </a:spcBef>
              <a:spcAft>
                <a:spcPts val="0"/>
              </a:spcAft>
              <a:buSzPts val="1200"/>
              <a:buNone/>
              <a:defRPr>
                <a:latin typeface="Open Sans"/>
                <a:ea typeface="Open Sans"/>
                <a:cs typeface="Open Sans"/>
                <a:sym typeface="Open Sans"/>
              </a:defRPr>
            </a:lvl5pPr>
            <a:lvl6pPr lvl="5" algn="l">
              <a:lnSpc>
                <a:spcPct val="115000"/>
              </a:lnSpc>
              <a:spcBef>
                <a:spcPts val="1600"/>
              </a:spcBef>
              <a:spcAft>
                <a:spcPts val="0"/>
              </a:spcAft>
              <a:buSzPts val="1200"/>
              <a:buNone/>
              <a:defRPr>
                <a:latin typeface="Open Sans"/>
                <a:ea typeface="Open Sans"/>
                <a:cs typeface="Open Sans"/>
                <a:sym typeface="Open Sans"/>
              </a:defRPr>
            </a:lvl6pPr>
            <a:lvl7pPr lvl="6" algn="l">
              <a:lnSpc>
                <a:spcPct val="115000"/>
              </a:lnSpc>
              <a:spcBef>
                <a:spcPts val="1600"/>
              </a:spcBef>
              <a:spcAft>
                <a:spcPts val="0"/>
              </a:spcAft>
              <a:buSzPts val="1200"/>
              <a:buNone/>
              <a:defRPr>
                <a:latin typeface="Open Sans"/>
                <a:ea typeface="Open Sans"/>
                <a:cs typeface="Open Sans"/>
                <a:sym typeface="Open Sans"/>
              </a:defRPr>
            </a:lvl7pPr>
            <a:lvl8pPr lvl="7" algn="l">
              <a:lnSpc>
                <a:spcPct val="115000"/>
              </a:lnSpc>
              <a:spcBef>
                <a:spcPts val="1600"/>
              </a:spcBef>
              <a:spcAft>
                <a:spcPts val="0"/>
              </a:spcAft>
              <a:buSzPts val="1200"/>
              <a:buNone/>
              <a:defRPr>
                <a:latin typeface="Open Sans"/>
                <a:ea typeface="Open Sans"/>
                <a:cs typeface="Open Sans"/>
                <a:sym typeface="Open Sans"/>
              </a:defRPr>
            </a:lvl8pPr>
            <a:lvl9pPr lvl="8" algn="l">
              <a:lnSpc>
                <a:spcPct val="115000"/>
              </a:lnSpc>
              <a:spcBef>
                <a:spcPts val="1600"/>
              </a:spcBef>
              <a:spcAft>
                <a:spcPts val="1600"/>
              </a:spcAft>
              <a:buSzPts val="1200"/>
              <a:buNone/>
              <a:defRPr>
                <a:latin typeface="Open Sans"/>
                <a:ea typeface="Open Sans"/>
                <a:cs typeface="Open Sans"/>
                <a:sym typeface="Open Sans"/>
              </a:defRPr>
            </a:lvl9pPr>
          </a:lstStyle>
          <a:p/>
        </p:txBody>
      </p:sp>
      <p:sp>
        <p:nvSpPr>
          <p:cNvPr id="74" name="Google Shape;74;p35"/>
          <p:cNvSpPr txBox="1"/>
          <p:nvPr>
            <p:ph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1">
    <p:spTree>
      <p:nvGrpSpPr>
        <p:cNvPr id="75" name="Shape 75"/>
        <p:cNvGrpSpPr/>
        <p:nvPr/>
      </p:nvGrpSpPr>
      <p:grpSpPr>
        <a:xfrm>
          <a:off x="0" y="0"/>
          <a:ext cx="0" cy="0"/>
          <a:chOff x="0" y="0"/>
          <a:chExt cx="0" cy="0"/>
        </a:xfrm>
      </p:grpSpPr>
      <p:sp>
        <p:nvSpPr>
          <p:cNvPr id="76" name="Google Shape;76;p36"/>
          <p:cNvSpPr txBox="1"/>
          <p:nvPr>
            <p:ph idx="1" type="subTitle"/>
          </p:nvPr>
        </p:nvSpPr>
        <p:spPr>
          <a:xfrm>
            <a:off x="86520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7" name="Google Shape;77;p36"/>
          <p:cNvSpPr txBox="1"/>
          <p:nvPr>
            <p:ph idx="2" type="subTitle"/>
          </p:nvPr>
        </p:nvSpPr>
        <p:spPr>
          <a:xfrm>
            <a:off x="366300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8" name="Google Shape;78;p36"/>
          <p:cNvSpPr txBox="1"/>
          <p:nvPr>
            <p:ph type="ctrTitle"/>
          </p:nvPr>
        </p:nvSpPr>
        <p:spPr>
          <a:xfrm>
            <a:off x="46460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79" name="Google Shape;79;p36"/>
          <p:cNvSpPr txBox="1"/>
          <p:nvPr>
            <p:ph idx="3" type="ctrTitle"/>
          </p:nvPr>
        </p:nvSpPr>
        <p:spPr>
          <a:xfrm>
            <a:off x="326235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80" name="Google Shape;80;p36"/>
          <p:cNvSpPr txBox="1"/>
          <p:nvPr>
            <p:ph idx="4" type="subTitle"/>
          </p:nvPr>
        </p:nvSpPr>
        <p:spPr>
          <a:xfrm>
            <a:off x="646075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36"/>
          <p:cNvSpPr txBox="1"/>
          <p:nvPr>
            <p:ph idx="5" type="ctrTitle"/>
          </p:nvPr>
        </p:nvSpPr>
        <p:spPr>
          <a:xfrm>
            <a:off x="606010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82" name="Google Shape;82;p36"/>
          <p:cNvSpPr txBox="1"/>
          <p:nvPr>
            <p:ph idx="6"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83" name="Shape 8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7">
    <p:bg>
      <p:bgPr>
        <a:solidFill>
          <a:schemeClr val="lt1"/>
        </a:solidFill>
      </p:bgPr>
    </p:bg>
    <p:spTree>
      <p:nvGrpSpPr>
        <p:cNvPr id="84" name="Shape 8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1_1">
    <p:spTree>
      <p:nvGrpSpPr>
        <p:cNvPr id="85" name="Shape 85"/>
        <p:cNvGrpSpPr/>
        <p:nvPr/>
      </p:nvGrpSpPr>
      <p:grpSpPr>
        <a:xfrm>
          <a:off x="0" y="0"/>
          <a:ext cx="0" cy="0"/>
          <a:chOff x="0" y="0"/>
          <a:chExt cx="0" cy="0"/>
        </a:xfrm>
      </p:grpSpPr>
      <p:sp>
        <p:nvSpPr>
          <p:cNvPr id="86" name="Google Shape;86;p39"/>
          <p:cNvSpPr txBox="1"/>
          <p:nvPr>
            <p:ph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7" name="Google Shape;87;p39"/>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 name="Google Shape;88;p39"/>
          <p:cNvSpPr txBox="1"/>
          <p:nvPr>
            <p:ph idx="2"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9" name="Google Shape;89;p39"/>
          <p:cNvSpPr txBox="1"/>
          <p:nvPr>
            <p:ph idx="3"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39"/>
          <p:cNvSpPr txBox="1"/>
          <p:nvPr>
            <p:ph idx="4"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1" name="Google Shape;91;p39"/>
          <p:cNvSpPr txBox="1"/>
          <p:nvPr>
            <p:ph idx="5"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39"/>
          <p:cNvSpPr txBox="1"/>
          <p:nvPr>
            <p:ph idx="6"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93" name="Google Shape;93;p39"/>
          <p:cNvSpPr txBox="1"/>
          <p:nvPr>
            <p:ph idx="7"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94" name="Google Shape;94;p39"/>
          <p:cNvSpPr txBox="1"/>
          <p:nvPr>
            <p:ph idx="8"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95" name="Google Shape;95;p39"/>
          <p:cNvSpPr txBox="1"/>
          <p:nvPr>
            <p:ph idx="9"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6">
    <p:spTree>
      <p:nvGrpSpPr>
        <p:cNvPr id="96" name="Shape 96"/>
        <p:cNvGrpSpPr/>
        <p:nvPr/>
      </p:nvGrpSpPr>
      <p:grpSpPr>
        <a:xfrm>
          <a:off x="0" y="0"/>
          <a:ext cx="0" cy="0"/>
          <a:chOff x="0" y="0"/>
          <a:chExt cx="0" cy="0"/>
        </a:xfrm>
      </p:grpSpPr>
      <p:sp>
        <p:nvSpPr>
          <p:cNvPr id="97" name="Google Shape;97;p40"/>
          <p:cNvSpPr txBox="1"/>
          <p:nvPr>
            <p:ph idx="1" type="subTitle"/>
          </p:nvPr>
        </p:nvSpPr>
        <p:spPr>
          <a:xfrm>
            <a:off x="934666" y="2394325"/>
            <a:ext cx="2877300" cy="29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sz="2800">
                <a:solidFill>
                  <a:srgbClr val="B7B7B7"/>
                </a:solidFill>
                <a:latin typeface="DM Serif Display"/>
                <a:ea typeface="DM Serif Display"/>
                <a:cs typeface="DM Serif Display"/>
                <a:sym typeface="DM Serif Display"/>
              </a:defRPr>
            </a:lvl1pPr>
            <a:lvl2pPr lvl="1"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2pPr>
            <a:lvl3pPr lvl="2"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3pPr>
            <a:lvl4pPr lvl="3"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4pPr>
            <a:lvl5pPr lvl="4"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5pPr>
            <a:lvl6pPr lvl="5"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6pPr>
            <a:lvl7pPr lvl="6"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7pPr>
            <a:lvl8pPr lvl="7"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8pPr>
            <a:lvl9pPr lvl="8" algn="l">
              <a:lnSpc>
                <a:spcPct val="115000"/>
              </a:lnSpc>
              <a:spcBef>
                <a:spcPts val="1600"/>
              </a:spcBef>
              <a:spcAft>
                <a:spcPts val="1600"/>
              </a:spcAft>
              <a:buSzPts val="1200"/>
              <a:buNone/>
              <a:defRPr>
                <a:solidFill>
                  <a:srgbClr val="B7B7B7"/>
                </a:solidFill>
                <a:latin typeface="DM Serif Display"/>
                <a:ea typeface="DM Serif Display"/>
                <a:cs typeface="DM Serif Display"/>
                <a:sym typeface="DM Serif Display"/>
              </a:defRPr>
            </a:lvl9pPr>
          </a:lstStyle>
          <a:p/>
        </p:txBody>
      </p:sp>
      <p:sp>
        <p:nvSpPr>
          <p:cNvPr id="98" name="Google Shape;98;p40"/>
          <p:cNvSpPr txBox="1"/>
          <p:nvPr>
            <p:ph idx="2" type="subTitle"/>
          </p:nvPr>
        </p:nvSpPr>
        <p:spPr>
          <a:xfrm>
            <a:off x="934666" y="2571750"/>
            <a:ext cx="28773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rgbClr val="B7B7B7"/>
                </a:solidFill>
              </a:defRPr>
            </a:lvl1pPr>
            <a:lvl2pPr lvl="1" algn="l">
              <a:lnSpc>
                <a:spcPct val="115000"/>
              </a:lnSpc>
              <a:spcBef>
                <a:spcPts val="1600"/>
              </a:spcBef>
              <a:spcAft>
                <a:spcPts val="0"/>
              </a:spcAft>
              <a:buSzPts val="1200"/>
              <a:buNone/>
              <a:defRPr>
                <a:solidFill>
                  <a:srgbClr val="B7B7B7"/>
                </a:solidFill>
              </a:defRPr>
            </a:lvl2pPr>
            <a:lvl3pPr lvl="2" algn="l">
              <a:lnSpc>
                <a:spcPct val="115000"/>
              </a:lnSpc>
              <a:spcBef>
                <a:spcPts val="1600"/>
              </a:spcBef>
              <a:spcAft>
                <a:spcPts val="0"/>
              </a:spcAft>
              <a:buSzPts val="1200"/>
              <a:buNone/>
              <a:defRPr>
                <a:solidFill>
                  <a:srgbClr val="B7B7B7"/>
                </a:solidFill>
              </a:defRPr>
            </a:lvl3pPr>
            <a:lvl4pPr lvl="3" algn="l">
              <a:lnSpc>
                <a:spcPct val="115000"/>
              </a:lnSpc>
              <a:spcBef>
                <a:spcPts val="1600"/>
              </a:spcBef>
              <a:spcAft>
                <a:spcPts val="0"/>
              </a:spcAft>
              <a:buSzPts val="1200"/>
              <a:buNone/>
              <a:defRPr>
                <a:solidFill>
                  <a:srgbClr val="B7B7B7"/>
                </a:solidFill>
              </a:defRPr>
            </a:lvl4pPr>
            <a:lvl5pPr lvl="4" algn="l">
              <a:lnSpc>
                <a:spcPct val="115000"/>
              </a:lnSpc>
              <a:spcBef>
                <a:spcPts val="1600"/>
              </a:spcBef>
              <a:spcAft>
                <a:spcPts val="0"/>
              </a:spcAft>
              <a:buSzPts val="1200"/>
              <a:buNone/>
              <a:defRPr>
                <a:solidFill>
                  <a:srgbClr val="B7B7B7"/>
                </a:solidFill>
              </a:defRPr>
            </a:lvl5pPr>
            <a:lvl6pPr lvl="5" algn="l">
              <a:lnSpc>
                <a:spcPct val="115000"/>
              </a:lnSpc>
              <a:spcBef>
                <a:spcPts val="1600"/>
              </a:spcBef>
              <a:spcAft>
                <a:spcPts val="0"/>
              </a:spcAft>
              <a:buSzPts val="1200"/>
              <a:buNone/>
              <a:defRPr>
                <a:solidFill>
                  <a:srgbClr val="B7B7B7"/>
                </a:solidFill>
              </a:defRPr>
            </a:lvl6pPr>
            <a:lvl7pPr lvl="6" algn="l">
              <a:lnSpc>
                <a:spcPct val="115000"/>
              </a:lnSpc>
              <a:spcBef>
                <a:spcPts val="1600"/>
              </a:spcBef>
              <a:spcAft>
                <a:spcPts val="0"/>
              </a:spcAft>
              <a:buSzPts val="1200"/>
              <a:buNone/>
              <a:defRPr>
                <a:solidFill>
                  <a:srgbClr val="B7B7B7"/>
                </a:solidFill>
              </a:defRPr>
            </a:lvl7pPr>
            <a:lvl8pPr lvl="7" algn="l">
              <a:lnSpc>
                <a:spcPct val="115000"/>
              </a:lnSpc>
              <a:spcBef>
                <a:spcPts val="1600"/>
              </a:spcBef>
              <a:spcAft>
                <a:spcPts val="0"/>
              </a:spcAft>
              <a:buSzPts val="1200"/>
              <a:buNone/>
              <a:defRPr>
                <a:solidFill>
                  <a:srgbClr val="B7B7B7"/>
                </a:solidFill>
              </a:defRPr>
            </a:lvl8pPr>
            <a:lvl9pPr lvl="8" algn="l">
              <a:lnSpc>
                <a:spcPct val="115000"/>
              </a:lnSpc>
              <a:spcBef>
                <a:spcPts val="1600"/>
              </a:spcBef>
              <a:spcAft>
                <a:spcPts val="1600"/>
              </a:spcAft>
              <a:buSzPts val="1200"/>
              <a:buNone/>
              <a:defRPr>
                <a:solidFill>
                  <a:srgbClr val="B7B7B7"/>
                </a:solidFill>
              </a:defRPr>
            </a:lvl9pPr>
          </a:lstStyle>
          <a:p/>
        </p:txBody>
      </p:sp>
      <p:sp>
        <p:nvSpPr>
          <p:cNvPr id="99" name="Google Shape;99;p40"/>
          <p:cNvSpPr txBox="1"/>
          <p:nvPr>
            <p:ph idx="3" type="subTitle"/>
          </p:nvPr>
        </p:nvSpPr>
        <p:spPr>
          <a:xfrm>
            <a:off x="5371290" y="2394325"/>
            <a:ext cx="2877300" cy="29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sz="2800">
                <a:latin typeface="DM Serif Display"/>
                <a:ea typeface="DM Serif Display"/>
                <a:cs typeface="DM Serif Display"/>
                <a:sym typeface="DM Serif Display"/>
              </a:defRPr>
            </a:lvl1pPr>
            <a:lvl2pPr lvl="1" algn="l">
              <a:lnSpc>
                <a:spcPct val="115000"/>
              </a:lnSpc>
              <a:spcBef>
                <a:spcPts val="1600"/>
              </a:spcBef>
              <a:spcAft>
                <a:spcPts val="0"/>
              </a:spcAft>
              <a:buSzPts val="1200"/>
              <a:buNone/>
              <a:defRPr>
                <a:latin typeface="DM Serif Display"/>
                <a:ea typeface="DM Serif Display"/>
                <a:cs typeface="DM Serif Display"/>
                <a:sym typeface="DM Serif Display"/>
              </a:defRPr>
            </a:lvl2pPr>
            <a:lvl3pPr lvl="2" algn="l">
              <a:lnSpc>
                <a:spcPct val="115000"/>
              </a:lnSpc>
              <a:spcBef>
                <a:spcPts val="1600"/>
              </a:spcBef>
              <a:spcAft>
                <a:spcPts val="0"/>
              </a:spcAft>
              <a:buSzPts val="1200"/>
              <a:buNone/>
              <a:defRPr>
                <a:latin typeface="DM Serif Display"/>
                <a:ea typeface="DM Serif Display"/>
                <a:cs typeface="DM Serif Display"/>
                <a:sym typeface="DM Serif Display"/>
              </a:defRPr>
            </a:lvl3pPr>
            <a:lvl4pPr lvl="3" algn="l">
              <a:lnSpc>
                <a:spcPct val="115000"/>
              </a:lnSpc>
              <a:spcBef>
                <a:spcPts val="1600"/>
              </a:spcBef>
              <a:spcAft>
                <a:spcPts val="0"/>
              </a:spcAft>
              <a:buSzPts val="1200"/>
              <a:buNone/>
              <a:defRPr>
                <a:latin typeface="DM Serif Display"/>
                <a:ea typeface="DM Serif Display"/>
                <a:cs typeface="DM Serif Display"/>
                <a:sym typeface="DM Serif Display"/>
              </a:defRPr>
            </a:lvl4pPr>
            <a:lvl5pPr lvl="4" algn="l">
              <a:lnSpc>
                <a:spcPct val="115000"/>
              </a:lnSpc>
              <a:spcBef>
                <a:spcPts val="1600"/>
              </a:spcBef>
              <a:spcAft>
                <a:spcPts val="0"/>
              </a:spcAft>
              <a:buSzPts val="1200"/>
              <a:buNone/>
              <a:defRPr>
                <a:latin typeface="DM Serif Display"/>
                <a:ea typeface="DM Serif Display"/>
                <a:cs typeface="DM Serif Display"/>
                <a:sym typeface="DM Serif Display"/>
              </a:defRPr>
            </a:lvl5pPr>
            <a:lvl6pPr lvl="5" algn="l">
              <a:lnSpc>
                <a:spcPct val="115000"/>
              </a:lnSpc>
              <a:spcBef>
                <a:spcPts val="1600"/>
              </a:spcBef>
              <a:spcAft>
                <a:spcPts val="0"/>
              </a:spcAft>
              <a:buSzPts val="1200"/>
              <a:buNone/>
              <a:defRPr>
                <a:latin typeface="DM Serif Display"/>
                <a:ea typeface="DM Serif Display"/>
                <a:cs typeface="DM Serif Display"/>
                <a:sym typeface="DM Serif Display"/>
              </a:defRPr>
            </a:lvl6pPr>
            <a:lvl7pPr lvl="6" algn="l">
              <a:lnSpc>
                <a:spcPct val="115000"/>
              </a:lnSpc>
              <a:spcBef>
                <a:spcPts val="1600"/>
              </a:spcBef>
              <a:spcAft>
                <a:spcPts val="0"/>
              </a:spcAft>
              <a:buSzPts val="1200"/>
              <a:buNone/>
              <a:defRPr>
                <a:latin typeface="DM Serif Display"/>
                <a:ea typeface="DM Serif Display"/>
                <a:cs typeface="DM Serif Display"/>
                <a:sym typeface="DM Serif Display"/>
              </a:defRPr>
            </a:lvl7pPr>
            <a:lvl8pPr lvl="7" algn="l">
              <a:lnSpc>
                <a:spcPct val="115000"/>
              </a:lnSpc>
              <a:spcBef>
                <a:spcPts val="1600"/>
              </a:spcBef>
              <a:spcAft>
                <a:spcPts val="0"/>
              </a:spcAft>
              <a:buSzPts val="1200"/>
              <a:buNone/>
              <a:defRPr>
                <a:latin typeface="DM Serif Display"/>
                <a:ea typeface="DM Serif Display"/>
                <a:cs typeface="DM Serif Display"/>
                <a:sym typeface="DM Serif Display"/>
              </a:defRPr>
            </a:lvl8pPr>
            <a:lvl9pPr lvl="8" algn="l">
              <a:lnSpc>
                <a:spcPct val="115000"/>
              </a:lnSpc>
              <a:spcBef>
                <a:spcPts val="1600"/>
              </a:spcBef>
              <a:spcAft>
                <a:spcPts val="1600"/>
              </a:spcAft>
              <a:buSzPts val="1200"/>
              <a:buNone/>
              <a:defRPr>
                <a:latin typeface="DM Serif Display"/>
                <a:ea typeface="DM Serif Display"/>
                <a:cs typeface="DM Serif Display"/>
                <a:sym typeface="DM Serif Display"/>
              </a:defRPr>
            </a:lvl9pPr>
          </a:lstStyle>
          <a:p/>
        </p:txBody>
      </p:sp>
      <p:sp>
        <p:nvSpPr>
          <p:cNvPr id="100" name="Google Shape;100;p40"/>
          <p:cNvSpPr txBox="1"/>
          <p:nvPr>
            <p:ph idx="4" type="subTitle"/>
          </p:nvPr>
        </p:nvSpPr>
        <p:spPr>
          <a:xfrm>
            <a:off x="5371290" y="2571750"/>
            <a:ext cx="28773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11" name="Shape 11"/>
        <p:cNvGrpSpPr/>
        <p:nvPr/>
      </p:nvGrpSpPr>
      <p:grpSpPr>
        <a:xfrm>
          <a:off x="0" y="0"/>
          <a:ext cx="0" cy="0"/>
          <a:chOff x="0" y="0"/>
          <a:chExt cx="0" cy="0"/>
        </a:xfrm>
      </p:grpSpPr>
      <p:sp>
        <p:nvSpPr>
          <p:cNvPr id="12" name="Google Shape;12;p25"/>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solidFill>
                  <a:srgbClr val="B7B7B7"/>
                </a:solidFill>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13" name="Google Shape;13;p25"/>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4" name="Shape 14"/>
        <p:cNvGrpSpPr/>
        <p:nvPr/>
      </p:nvGrpSpPr>
      <p:grpSpPr>
        <a:xfrm>
          <a:off x="0" y="0"/>
          <a:ext cx="0" cy="0"/>
          <a:chOff x="0" y="0"/>
          <a:chExt cx="0" cy="0"/>
        </a:xfrm>
      </p:grpSpPr>
      <p:sp>
        <p:nvSpPr>
          <p:cNvPr id="15" name="Google Shape;15;p26"/>
          <p:cNvSpPr/>
          <p:nvPr/>
        </p:nvSpPr>
        <p:spPr>
          <a:xfrm>
            <a:off x="1578888" y="1536078"/>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 name="Google Shape;16;p26"/>
          <p:cNvSpPr txBox="1"/>
          <p:nvPr>
            <p:ph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17" name="Google Shape;17;p26"/>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8" name="Google Shape;18;p26"/>
          <p:cNvSpPr txBox="1"/>
          <p:nvPr>
            <p:ph idx="2"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19" name="Google Shape;19;p26"/>
          <p:cNvSpPr txBox="1"/>
          <p:nvPr>
            <p:ph idx="3"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0" name="Google Shape;20;p26"/>
          <p:cNvSpPr txBox="1"/>
          <p:nvPr>
            <p:ph idx="4"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1" name="Google Shape;21;p26"/>
          <p:cNvSpPr txBox="1"/>
          <p:nvPr>
            <p:ph idx="5"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2" name="Google Shape;22;p26"/>
          <p:cNvSpPr txBox="1"/>
          <p:nvPr>
            <p:ph idx="6"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3" name="Google Shape;23;p26"/>
          <p:cNvSpPr txBox="1"/>
          <p:nvPr>
            <p:ph idx="7"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4" name="Google Shape;24;p26"/>
          <p:cNvSpPr txBox="1"/>
          <p:nvPr>
            <p:ph idx="8"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5" name="Google Shape;25;p26"/>
          <p:cNvSpPr txBox="1"/>
          <p:nvPr>
            <p:ph idx="9"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 name="Google Shape;26;p26"/>
          <p:cNvSpPr txBox="1"/>
          <p:nvPr>
            <p:ph idx="13"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26"/>
          <p:cNvSpPr txBox="1"/>
          <p:nvPr>
            <p:ph idx="14"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 name="Google Shape;28;p26"/>
          <p:cNvSpPr txBox="1"/>
          <p:nvPr>
            <p:ph idx="15"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 name="Google Shape;29;p26"/>
          <p:cNvSpPr txBox="1"/>
          <p:nvPr>
            <p:ph idx="16"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0" name="Google Shape;30;p26"/>
          <p:cNvSpPr txBox="1"/>
          <p:nvPr>
            <p:ph idx="17"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 name="Google Shape;31;p26"/>
          <p:cNvSpPr txBox="1"/>
          <p:nvPr>
            <p:ph idx="18"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2" name="Google Shape;32;p26"/>
          <p:cNvSpPr txBox="1"/>
          <p:nvPr>
            <p:ph idx="19"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 name="Google Shape;33;p26"/>
          <p:cNvSpPr txBox="1"/>
          <p:nvPr>
            <p:ph idx="20"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4" name="Google Shape;34;p26"/>
          <p:cNvSpPr/>
          <p:nvPr/>
        </p:nvSpPr>
        <p:spPr>
          <a:xfrm>
            <a:off x="737900" y="547725"/>
            <a:ext cx="749700" cy="48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 name="Google Shape;35;p26"/>
          <p:cNvSpPr txBox="1"/>
          <p:nvPr>
            <p:ph idx="21"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 name="Google Shape;36;p26"/>
          <p:cNvSpPr/>
          <p:nvPr/>
        </p:nvSpPr>
        <p:spPr>
          <a:xfrm>
            <a:off x="-99062" y="3110610"/>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37" name="Shape 37"/>
        <p:cNvGrpSpPr/>
        <p:nvPr/>
      </p:nvGrpSpPr>
      <p:grpSpPr>
        <a:xfrm>
          <a:off x="0" y="0"/>
          <a:ext cx="0" cy="0"/>
          <a:chOff x="0" y="0"/>
          <a:chExt cx="0" cy="0"/>
        </a:xfrm>
      </p:grpSpPr>
      <p:sp>
        <p:nvSpPr>
          <p:cNvPr id="38" name="Google Shape;38;p27"/>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3600"/>
              <a:buNone/>
              <a:defRPr sz="3600">
                <a:solidFill>
                  <a:srgbClr val="CCCCCC"/>
                </a:solidFill>
              </a:defRPr>
            </a:lvl1pPr>
            <a:lvl2pPr lvl="1" algn="l">
              <a:lnSpc>
                <a:spcPct val="100000"/>
              </a:lnSpc>
              <a:spcBef>
                <a:spcPts val="0"/>
              </a:spcBef>
              <a:spcAft>
                <a:spcPts val="0"/>
              </a:spcAft>
              <a:buClr>
                <a:srgbClr val="CCCCCC"/>
              </a:buClr>
              <a:buSzPts val="6500"/>
              <a:buNone/>
              <a:defRPr sz="6500">
                <a:solidFill>
                  <a:srgbClr val="CCCCCC"/>
                </a:solidFill>
              </a:defRPr>
            </a:lvl2pPr>
            <a:lvl3pPr lvl="2" algn="l">
              <a:lnSpc>
                <a:spcPct val="100000"/>
              </a:lnSpc>
              <a:spcBef>
                <a:spcPts val="0"/>
              </a:spcBef>
              <a:spcAft>
                <a:spcPts val="0"/>
              </a:spcAft>
              <a:buClr>
                <a:srgbClr val="CCCCCC"/>
              </a:buClr>
              <a:buSzPts val="6500"/>
              <a:buNone/>
              <a:defRPr sz="6500">
                <a:solidFill>
                  <a:srgbClr val="CCCCCC"/>
                </a:solidFill>
              </a:defRPr>
            </a:lvl3pPr>
            <a:lvl4pPr lvl="3" algn="l">
              <a:lnSpc>
                <a:spcPct val="100000"/>
              </a:lnSpc>
              <a:spcBef>
                <a:spcPts val="0"/>
              </a:spcBef>
              <a:spcAft>
                <a:spcPts val="0"/>
              </a:spcAft>
              <a:buClr>
                <a:srgbClr val="CCCCCC"/>
              </a:buClr>
              <a:buSzPts val="6500"/>
              <a:buNone/>
              <a:defRPr sz="6500">
                <a:solidFill>
                  <a:srgbClr val="CCCCCC"/>
                </a:solidFill>
              </a:defRPr>
            </a:lvl4pPr>
            <a:lvl5pPr lvl="4" algn="l">
              <a:lnSpc>
                <a:spcPct val="100000"/>
              </a:lnSpc>
              <a:spcBef>
                <a:spcPts val="0"/>
              </a:spcBef>
              <a:spcAft>
                <a:spcPts val="0"/>
              </a:spcAft>
              <a:buClr>
                <a:srgbClr val="CCCCCC"/>
              </a:buClr>
              <a:buSzPts val="6500"/>
              <a:buNone/>
              <a:defRPr sz="6500">
                <a:solidFill>
                  <a:srgbClr val="CCCCCC"/>
                </a:solidFill>
              </a:defRPr>
            </a:lvl5pPr>
            <a:lvl6pPr lvl="5" algn="l">
              <a:lnSpc>
                <a:spcPct val="100000"/>
              </a:lnSpc>
              <a:spcBef>
                <a:spcPts val="0"/>
              </a:spcBef>
              <a:spcAft>
                <a:spcPts val="0"/>
              </a:spcAft>
              <a:buClr>
                <a:srgbClr val="CCCCCC"/>
              </a:buClr>
              <a:buSzPts val="6500"/>
              <a:buNone/>
              <a:defRPr sz="6500">
                <a:solidFill>
                  <a:srgbClr val="CCCCCC"/>
                </a:solidFill>
              </a:defRPr>
            </a:lvl6pPr>
            <a:lvl7pPr lvl="6" algn="l">
              <a:lnSpc>
                <a:spcPct val="100000"/>
              </a:lnSpc>
              <a:spcBef>
                <a:spcPts val="0"/>
              </a:spcBef>
              <a:spcAft>
                <a:spcPts val="0"/>
              </a:spcAft>
              <a:buClr>
                <a:srgbClr val="CCCCCC"/>
              </a:buClr>
              <a:buSzPts val="6500"/>
              <a:buNone/>
              <a:defRPr sz="6500">
                <a:solidFill>
                  <a:srgbClr val="CCCCCC"/>
                </a:solidFill>
              </a:defRPr>
            </a:lvl7pPr>
            <a:lvl8pPr lvl="7" algn="l">
              <a:lnSpc>
                <a:spcPct val="100000"/>
              </a:lnSpc>
              <a:spcBef>
                <a:spcPts val="0"/>
              </a:spcBef>
              <a:spcAft>
                <a:spcPts val="0"/>
              </a:spcAft>
              <a:buClr>
                <a:srgbClr val="CCCCCC"/>
              </a:buClr>
              <a:buSzPts val="6500"/>
              <a:buNone/>
              <a:defRPr sz="6500">
                <a:solidFill>
                  <a:srgbClr val="CCCCCC"/>
                </a:solidFill>
              </a:defRPr>
            </a:lvl8pPr>
            <a:lvl9pPr lvl="8" algn="l">
              <a:lnSpc>
                <a:spcPct val="100000"/>
              </a:lnSpc>
              <a:spcBef>
                <a:spcPts val="0"/>
              </a:spcBef>
              <a:spcAft>
                <a:spcPts val="0"/>
              </a:spcAft>
              <a:buClr>
                <a:srgbClr val="CCCCCC"/>
              </a:buClr>
              <a:buSzPts val="6500"/>
              <a:buNone/>
              <a:defRPr sz="6500">
                <a:solidFill>
                  <a:srgbClr val="CCCCCC"/>
                </a:solidFill>
              </a:defRPr>
            </a:lvl9pPr>
          </a:lstStyle>
          <a:p/>
        </p:txBody>
      </p:sp>
      <p:sp>
        <p:nvSpPr>
          <p:cNvPr id="39" name="Google Shape;39;p27"/>
          <p:cNvSpPr txBox="1"/>
          <p:nvPr>
            <p:ph idx="2" type="title"/>
          </p:nvPr>
        </p:nvSpPr>
        <p:spPr>
          <a:xfrm flipH="1">
            <a:off x="-746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
        <p:nvSpPr>
          <p:cNvPr id="40" name="Google Shape;40;p27"/>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4">
    <p:spTree>
      <p:nvGrpSpPr>
        <p:cNvPr id="41" name="Shape 41"/>
        <p:cNvGrpSpPr/>
        <p:nvPr/>
      </p:nvGrpSpPr>
      <p:grpSpPr>
        <a:xfrm>
          <a:off x="0" y="0"/>
          <a:ext cx="0" cy="0"/>
          <a:chOff x="0" y="0"/>
          <a:chExt cx="0" cy="0"/>
        </a:xfrm>
      </p:grpSpPr>
      <p:sp>
        <p:nvSpPr>
          <p:cNvPr id="42" name="Google Shape;42;p28"/>
          <p:cNvSpPr txBox="1"/>
          <p:nvPr>
            <p:ph type="ctrTitle"/>
          </p:nvPr>
        </p:nvSpPr>
        <p:spPr>
          <a:xfrm>
            <a:off x="3870900" y="376498"/>
            <a:ext cx="38673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43" name="Google Shape;43;p28"/>
          <p:cNvSpPr txBox="1"/>
          <p:nvPr>
            <p:ph idx="1" type="subTitle"/>
          </p:nvPr>
        </p:nvSpPr>
        <p:spPr>
          <a:xfrm>
            <a:off x="4754950" y="2314225"/>
            <a:ext cx="29832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18">
    <p:spTree>
      <p:nvGrpSpPr>
        <p:cNvPr id="44" name="Shape 44"/>
        <p:cNvGrpSpPr/>
        <p:nvPr/>
      </p:nvGrpSpPr>
      <p:grpSpPr>
        <a:xfrm>
          <a:off x="0" y="0"/>
          <a:ext cx="0" cy="0"/>
          <a:chOff x="0" y="0"/>
          <a:chExt cx="0" cy="0"/>
        </a:xfrm>
      </p:grpSpPr>
      <p:sp>
        <p:nvSpPr>
          <p:cNvPr id="45" name="Google Shape;45;p29"/>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7B7B7"/>
              </a:solidFill>
              <a:latin typeface="Arial"/>
              <a:ea typeface="Arial"/>
              <a:cs typeface="Arial"/>
              <a:sym typeface="Arial"/>
            </a:endParaRPr>
          </a:p>
        </p:txBody>
      </p:sp>
      <p:sp>
        <p:nvSpPr>
          <p:cNvPr id="46" name="Google Shape;46;p29"/>
          <p:cNvSpPr txBox="1"/>
          <p:nvPr>
            <p:ph type="ctrTitle"/>
          </p:nvPr>
        </p:nvSpPr>
        <p:spPr>
          <a:xfrm flipH="1">
            <a:off x="2730125" y="2243225"/>
            <a:ext cx="27558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solidFill>
                  <a:srgbClr val="B7B7B7"/>
                </a:solidFill>
              </a:defRPr>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47" name="Google Shape;47;p29"/>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solidFill>
                  <a:srgbClr val="B7B7B7"/>
                </a:solidFill>
              </a:defRPr>
            </a:lvl1pPr>
            <a:lvl2pPr lvl="1"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20">
    <p:spTree>
      <p:nvGrpSpPr>
        <p:cNvPr id="48" name="Shape 48"/>
        <p:cNvGrpSpPr/>
        <p:nvPr/>
      </p:nvGrpSpPr>
      <p:grpSpPr>
        <a:xfrm>
          <a:off x="0" y="0"/>
          <a:ext cx="0" cy="0"/>
          <a:chOff x="0" y="0"/>
          <a:chExt cx="0" cy="0"/>
        </a:xfrm>
      </p:grpSpPr>
      <p:sp>
        <p:nvSpPr>
          <p:cNvPr id="49" name="Google Shape;49;p30"/>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3600"/>
              <a:buNone/>
              <a:defRPr sz="3600">
                <a:solidFill>
                  <a:srgbClr val="CCCCCC"/>
                </a:solidFill>
              </a:defRPr>
            </a:lvl1pPr>
            <a:lvl2pPr lvl="1" algn="l">
              <a:lnSpc>
                <a:spcPct val="100000"/>
              </a:lnSpc>
              <a:spcBef>
                <a:spcPts val="0"/>
              </a:spcBef>
              <a:spcAft>
                <a:spcPts val="0"/>
              </a:spcAft>
              <a:buClr>
                <a:srgbClr val="CCCCCC"/>
              </a:buClr>
              <a:buSzPts val="6500"/>
              <a:buNone/>
              <a:defRPr sz="6500">
                <a:solidFill>
                  <a:srgbClr val="CCCCCC"/>
                </a:solidFill>
              </a:defRPr>
            </a:lvl2pPr>
            <a:lvl3pPr lvl="2" algn="l">
              <a:lnSpc>
                <a:spcPct val="100000"/>
              </a:lnSpc>
              <a:spcBef>
                <a:spcPts val="0"/>
              </a:spcBef>
              <a:spcAft>
                <a:spcPts val="0"/>
              </a:spcAft>
              <a:buClr>
                <a:srgbClr val="CCCCCC"/>
              </a:buClr>
              <a:buSzPts val="6500"/>
              <a:buNone/>
              <a:defRPr sz="6500">
                <a:solidFill>
                  <a:srgbClr val="CCCCCC"/>
                </a:solidFill>
              </a:defRPr>
            </a:lvl3pPr>
            <a:lvl4pPr lvl="3" algn="l">
              <a:lnSpc>
                <a:spcPct val="100000"/>
              </a:lnSpc>
              <a:spcBef>
                <a:spcPts val="0"/>
              </a:spcBef>
              <a:spcAft>
                <a:spcPts val="0"/>
              </a:spcAft>
              <a:buClr>
                <a:srgbClr val="CCCCCC"/>
              </a:buClr>
              <a:buSzPts val="6500"/>
              <a:buNone/>
              <a:defRPr sz="6500">
                <a:solidFill>
                  <a:srgbClr val="CCCCCC"/>
                </a:solidFill>
              </a:defRPr>
            </a:lvl4pPr>
            <a:lvl5pPr lvl="4" algn="l">
              <a:lnSpc>
                <a:spcPct val="100000"/>
              </a:lnSpc>
              <a:spcBef>
                <a:spcPts val="0"/>
              </a:spcBef>
              <a:spcAft>
                <a:spcPts val="0"/>
              </a:spcAft>
              <a:buClr>
                <a:srgbClr val="CCCCCC"/>
              </a:buClr>
              <a:buSzPts val="6500"/>
              <a:buNone/>
              <a:defRPr sz="6500">
                <a:solidFill>
                  <a:srgbClr val="CCCCCC"/>
                </a:solidFill>
              </a:defRPr>
            </a:lvl5pPr>
            <a:lvl6pPr lvl="5" algn="l">
              <a:lnSpc>
                <a:spcPct val="100000"/>
              </a:lnSpc>
              <a:spcBef>
                <a:spcPts val="0"/>
              </a:spcBef>
              <a:spcAft>
                <a:spcPts val="0"/>
              </a:spcAft>
              <a:buClr>
                <a:srgbClr val="CCCCCC"/>
              </a:buClr>
              <a:buSzPts val="6500"/>
              <a:buNone/>
              <a:defRPr sz="6500">
                <a:solidFill>
                  <a:srgbClr val="CCCCCC"/>
                </a:solidFill>
              </a:defRPr>
            </a:lvl6pPr>
            <a:lvl7pPr lvl="6" algn="l">
              <a:lnSpc>
                <a:spcPct val="100000"/>
              </a:lnSpc>
              <a:spcBef>
                <a:spcPts val="0"/>
              </a:spcBef>
              <a:spcAft>
                <a:spcPts val="0"/>
              </a:spcAft>
              <a:buClr>
                <a:srgbClr val="CCCCCC"/>
              </a:buClr>
              <a:buSzPts val="6500"/>
              <a:buNone/>
              <a:defRPr sz="6500">
                <a:solidFill>
                  <a:srgbClr val="CCCCCC"/>
                </a:solidFill>
              </a:defRPr>
            </a:lvl7pPr>
            <a:lvl8pPr lvl="7" algn="l">
              <a:lnSpc>
                <a:spcPct val="100000"/>
              </a:lnSpc>
              <a:spcBef>
                <a:spcPts val="0"/>
              </a:spcBef>
              <a:spcAft>
                <a:spcPts val="0"/>
              </a:spcAft>
              <a:buClr>
                <a:srgbClr val="CCCCCC"/>
              </a:buClr>
              <a:buSzPts val="6500"/>
              <a:buNone/>
              <a:defRPr sz="6500">
                <a:solidFill>
                  <a:srgbClr val="CCCCCC"/>
                </a:solidFill>
              </a:defRPr>
            </a:lvl8pPr>
            <a:lvl9pPr lvl="8" algn="l">
              <a:lnSpc>
                <a:spcPct val="100000"/>
              </a:lnSpc>
              <a:spcBef>
                <a:spcPts val="0"/>
              </a:spcBef>
              <a:spcAft>
                <a:spcPts val="0"/>
              </a:spcAft>
              <a:buClr>
                <a:srgbClr val="CCCCCC"/>
              </a:buClr>
              <a:buSzPts val="6500"/>
              <a:buNone/>
              <a:defRPr sz="6500">
                <a:solidFill>
                  <a:srgbClr val="CCCCCC"/>
                </a:solidFill>
              </a:defRPr>
            </a:lvl9pPr>
          </a:lstStyle>
          <a:p/>
        </p:txBody>
      </p:sp>
      <p:sp>
        <p:nvSpPr>
          <p:cNvPr id="50" name="Google Shape;50;p30"/>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
        <p:nvSpPr>
          <p:cNvPr id="51" name="Google Shape;51;p30"/>
          <p:cNvSpPr/>
          <p:nvPr/>
        </p:nvSpPr>
        <p:spPr>
          <a:xfrm>
            <a:off x="26093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1_1">
    <p:spTree>
      <p:nvGrpSpPr>
        <p:cNvPr id="52" name="Shape 52"/>
        <p:cNvGrpSpPr/>
        <p:nvPr/>
      </p:nvGrpSpPr>
      <p:grpSpPr>
        <a:xfrm>
          <a:off x="0" y="0"/>
          <a:ext cx="0" cy="0"/>
          <a:chOff x="0" y="0"/>
          <a:chExt cx="0" cy="0"/>
        </a:xfrm>
      </p:grpSpPr>
      <p:sp>
        <p:nvSpPr>
          <p:cNvPr id="53" name="Google Shape;53;p31"/>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22">
    <p:spTree>
      <p:nvGrpSpPr>
        <p:cNvPr id="54" name="Shape 54"/>
        <p:cNvGrpSpPr/>
        <p:nvPr/>
      </p:nvGrpSpPr>
      <p:grpSpPr>
        <a:xfrm>
          <a:off x="0" y="0"/>
          <a:ext cx="0" cy="0"/>
          <a:chOff x="0" y="0"/>
          <a:chExt cx="0" cy="0"/>
        </a:xfrm>
      </p:grpSpPr>
      <p:sp>
        <p:nvSpPr>
          <p:cNvPr id="55" name="Google Shape;55;p32"/>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56" name="Google Shape;56;p32"/>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CCCCCC"/>
              </a:buClr>
              <a:buSzPts val="3600"/>
              <a:buNone/>
              <a:defRPr sz="3600">
                <a:solidFill>
                  <a:srgbClr val="CCCCCC"/>
                </a:solidFill>
              </a:defRPr>
            </a:lvl1pPr>
            <a:lvl2pPr lvl="1" algn="r">
              <a:lnSpc>
                <a:spcPct val="100000"/>
              </a:lnSpc>
              <a:spcBef>
                <a:spcPts val="0"/>
              </a:spcBef>
              <a:spcAft>
                <a:spcPts val="0"/>
              </a:spcAft>
              <a:buClr>
                <a:srgbClr val="CCCCCC"/>
              </a:buClr>
              <a:buSzPts val="6500"/>
              <a:buNone/>
              <a:defRPr sz="6500">
                <a:solidFill>
                  <a:srgbClr val="CCCCCC"/>
                </a:solidFill>
              </a:defRPr>
            </a:lvl2pPr>
            <a:lvl3pPr lvl="2" algn="r">
              <a:lnSpc>
                <a:spcPct val="100000"/>
              </a:lnSpc>
              <a:spcBef>
                <a:spcPts val="0"/>
              </a:spcBef>
              <a:spcAft>
                <a:spcPts val="0"/>
              </a:spcAft>
              <a:buClr>
                <a:srgbClr val="CCCCCC"/>
              </a:buClr>
              <a:buSzPts val="6500"/>
              <a:buNone/>
              <a:defRPr sz="6500">
                <a:solidFill>
                  <a:srgbClr val="CCCCCC"/>
                </a:solidFill>
              </a:defRPr>
            </a:lvl3pPr>
            <a:lvl4pPr lvl="3" algn="r">
              <a:lnSpc>
                <a:spcPct val="100000"/>
              </a:lnSpc>
              <a:spcBef>
                <a:spcPts val="0"/>
              </a:spcBef>
              <a:spcAft>
                <a:spcPts val="0"/>
              </a:spcAft>
              <a:buClr>
                <a:srgbClr val="CCCCCC"/>
              </a:buClr>
              <a:buSzPts val="6500"/>
              <a:buNone/>
              <a:defRPr sz="6500">
                <a:solidFill>
                  <a:srgbClr val="CCCCCC"/>
                </a:solidFill>
              </a:defRPr>
            </a:lvl4pPr>
            <a:lvl5pPr lvl="4" algn="r">
              <a:lnSpc>
                <a:spcPct val="100000"/>
              </a:lnSpc>
              <a:spcBef>
                <a:spcPts val="0"/>
              </a:spcBef>
              <a:spcAft>
                <a:spcPts val="0"/>
              </a:spcAft>
              <a:buClr>
                <a:srgbClr val="CCCCCC"/>
              </a:buClr>
              <a:buSzPts val="6500"/>
              <a:buNone/>
              <a:defRPr sz="6500">
                <a:solidFill>
                  <a:srgbClr val="CCCCCC"/>
                </a:solidFill>
              </a:defRPr>
            </a:lvl5pPr>
            <a:lvl6pPr lvl="5" algn="r">
              <a:lnSpc>
                <a:spcPct val="100000"/>
              </a:lnSpc>
              <a:spcBef>
                <a:spcPts val="0"/>
              </a:spcBef>
              <a:spcAft>
                <a:spcPts val="0"/>
              </a:spcAft>
              <a:buClr>
                <a:srgbClr val="CCCCCC"/>
              </a:buClr>
              <a:buSzPts val="6500"/>
              <a:buNone/>
              <a:defRPr sz="6500">
                <a:solidFill>
                  <a:srgbClr val="CCCCCC"/>
                </a:solidFill>
              </a:defRPr>
            </a:lvl6pPr>
            <a:lvl7pPr lvl="6" algn="r">
              <a:lnSpc>
                <a:spcPct val="100000"/>
              </a:lnSpc>
              <a:spcBef>
                <a:spcPts val="0"/>
              </a:spcBef>
              <a:spcAft>
                <a:spcPts val="0"/>
              </a:spcAft>
              <a:buClr>
                <a:srgbClr val="CCCCCC"/>
              </a:buClr>
              <a:buSzPts val="6500"/>
              <a:buNone/>
              <a:defRPr sz="6500">
                <a:solidFill>
                  <a:srgbClr val="CCCCCC"/>
                </a:solidFill>
              </a:defRPr>
            </a:lvl7pPr>
            <a:lvl8pPr lvl="7" algn="r">
              <a:lnSpc>
                <a:spcPct val="100000"/>
              </a:lnSpc>
              <a:spcBef>
                <a:spcPts val="0"/>
              </a:spcBef>
              <a:spcAft>
                <a:spcPts val="0"/>
              </a:spcAft>
              <a:buClr>
                <a:srgbClr val="CCCCCC"/>
              </a:buClr>
              <a:buSzPts val="6500"/>
              <a:buNone/>
              <a:defRPr sz="6500">
                <a:solidFill>
                  <a:srgbClr val="CCCCCC"/>
                </a:solidFill>
              </a:defRPr>
            </a:lvl8pPr>
            <a:lvl9pPr lvl="8" algn="r">
              <a:lnSpc>
                <a:spcPct val="100000"/>
              </a:lnSpc>
              <a:spcBef>
                <a:spcPts val="0"/>
              </a:spcBef>
              <a:spcAft>
                <a:spcPts val="0"/>
              </a:spcAft>
              <a:buClr>
                <a:srgbClr val="CCCCCC"/>
              </a:buClr>
              <a:buSzPts val="6500"/>
              <a:buNone/>
              <a:defRPr sz="6500">
                <a:solidFill>
                  <a:srgbClr val="CCCCCC"/>
                </a:solidFill>
              </a:defRPr>
            </a:lvl9pPr>
          </a:lstStyle>
          <a:p/>
        </p:txBody>
      </p:sp>
      <p:sp>
        <p:nvSpPr>
          <p:cNvPr id="57" name="Google Shape;57;p32"/>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2pPr>
            <a:lvl3pPr lvl="2"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3pPr>
            <a:lvl4pPr lvl="3"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4pPr>
            <a:lvl5pPr lvl="4"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5pPr>
            <a:lvl6pPr lvl="5"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6pPr>
            <a:lvl7pPr lvl="6"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7pPr>
            <a:lvl8pPr lvl="7"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8pPr>
            <a:lvl9pPr lvl="8"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1pPr>
            <a:lvl2pPr indent="-304800" lvl="1" marL="9144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2pPr>
            <a:lvl3pPr indent="-304800" lvl="2" marL="13716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3pPr>
            <a:lvl4pPr indent="-304800" lvl="3" marL="18288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1600"/>
              </a:spcBef>
              <a:spcAft>
                <a:spcPts val="160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8.jpg"/><Relationship Id="rId5" Type="http://schemas.openxmlformats.org/officeDocument/2006/relationships/image" Target="../media/image2.jp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
          <p:cNvPicPr preferRelativeResize="0"/>
          <p:nvPr/>
        </p:nvPicPr>
        <p:blipFill rotWithShape="1">
          <a:blip r:embed="rId3">
            <a:alphaModFix/>
          </a:blip>
          <a:srcRect b="9269" l="5679" r="25059" t="0"/>
          <a:stretch/>
        </p:blipFill>
        <p:spPr>
          <a:xfrm>
            <a:off x="0" y="1"/>
            <a:ext cx="9144000" cy="5143500"/>
          </a:xfrm>
          <a:prstGeom prst="rect">
            <a:avLst/>
          </a:prstGeom>
          <a:noFill/>
          <a:ln>
            <a:noFill/>
          </a:ln>
        </p:spPr>
      </p:pic>
      <p:sp>
        <p:nvSpPr>
          <p:cNvPr id="106" name="Google Shape;106;p1"/>
          <p:cNvSpPr/>
          <p:nvPr/>
        </p:nvSpPr>
        <p:spPr>
          <a:xfrm>
            <a:off x="-50" y="-1580"/>
            <a:ext cx="9144000" cy="5143500"/>
          </a:xfrm>
          <a:prstGeom prst="rect">
            <a:avLst/>
          </a:prstGeom>
          <a:solidFill>
            <a:srgbClr val="254C6D">
              <a:alpha val="32941"/>
            </a:srgbClr>
          </a:solidFill>
          <a:ln cap="flat" cmpd="sng" w="25400">
            <a:solidFill>
              <a:srgbClr val="1B374F"/>
            </a:solidFill>
            <a:prstDash val="solid"/>
            <a:round/>
            <a:headEnd len="sm" w="sm" type="none"/>
            <a:tailEnd len="sm" w="sm" type="none"/>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 name="Google Shape;107;p1"/>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sm" w="sm" type="none"/>
            <a:tailEnd len="sm" w="sm" type="none"/>
          </a:ln>
        </p:spPr>
      </p:sp>
      <p:sp>
        <p:nvSpPr>
          <p:cNvPr id="108" name="Google Shape;108;p1"/>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sm" w="sm" type="none"/>
            <a:tailEnd len="sm" w="sm" type="none"/>
          </a:ln>
        </p:spPr>
      </p:sp>
      <p:sp>
        <p:nvSpPr>
          <p:cNvPr id="109" name="Google Shape;109;p1"/>
          <p:cNvSpPr txBox="1"/>
          <p:nvPr>
            <p:ph idx="1" type="subTitle"/>
          </p:nvPr>
        </p:nvSpPr>
        <p:spPr>
          <a:xfrm>
            <a:off x="2319842" y="3232313"/>
            <a:ext cx="4064700" cy="71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b="1" lang="en-ID" sz="2400">
                <a:latin typeface="Open Sans"/>
                <a:ea typeface="Open Sans"/>
                <a:cs typeface="Open Sans"/>
                <a:sym typeface="Open Sans"/>
              </a:rPr>
              <a:t>A</a:t>
            </a:r>
            <a:r>
              <a:rPr b="1" lang="en-ID" sz="2400">
                <a:latin typeface="Open Sans"/>
                <a:ea typeface="Open Sans"/>
                <a:cs typeface="Open Sans"/>
                <a:sym typeface="Open Sans"/>
              </a:rPr>
              <a:t>XGEO_TEAM</a:t>
            </a:r>
            <a:endParaRPr b="1" sz="2400">
              <a:latin typeface="Open Sans"/>
              <a:ea typeface="Open Sans"/>
              <a:cs typeface="Open Sans"/>
              <a:sym typeface="Open Sans"/>
            </a:endParaRPr>
          </a:p>
        </p:txBody>
      </p:sp>
      <p:sp>
        <p:nvSpPr>
          <p:cNvPr id="110" name="Google Shape;110;p1"/>
          <p:cNvSpPr txBox="1"/>
          <p:nvPr>
            <p:ph type="ctrTitle"/>
          </p:nvPr>
        </p:nvSpPr>
        <p:spPr>
          <a:xfrm>
            <a:off x="886208" y="1792052"/>
            <a:ext cx="6931968" cy="137599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ID" sz="3200">
                <a:solidFill>
                  <a:schemeClr val="lt1"/>
                </a:solidFill>
              </a:rPr>
              <a:t>“Klasterisasi Koridor yang Optimal dalam Penentuan Tarif Baru bagi Penumpang TransJakarta”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p9"/>
          <p:cNvPicPr preferRelativeResize="0"/>
          <p:nvPr/>
        </p:nvPicPr>
        <p:blipFill rotWithShape="1">
          <a:blip r:embed="rId4">
            <a:alphaModFix/>
          </a:blip>
          <a:srcRect b="0" l="0" r="0" t="15045"/>
          <a:stretch/>
        </p:blipFill>
        <p:spPr>
          <a:xfrm>
            <a:off x="0" y="0"/>
            <a:ext cx="9144003" cy="5143501"/>
          </a:xfrm>
          <a:prstGeom prst="rect">
            <a:avLst/>
          </a:prstGeom>
          <a:noFill/>
          <a:ln>
            <a:noFill/>
          </a:ln>
        </p:spPr>
      </p:pic>
      <p:sp>
        <p:nvSpPr>
          <p:cNvPr id="223" name="Google Shape;223;p9"/>
          <p:cNvSpPr/>
          <p:nvPr/>
        </p:nvSpPr>
        <p:spPr>
          <a:xfrm>
            <a:off x="0" y="0"/>
            <a:ext cx="9144000" cy="51435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9"/>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D" sz="4000">
                <a:solidFill>
                  <a:schemeClr val="lt1"/>
                </a:solidFill>
              </a:rPr>
              <a:t>Insight</a:t>
            </a:r>
            <a:endParaRPr sz="4000">
              <a:solidFill>
                <a:schemeClr val="lt1"/>
              </a:solidFill>
            </a:endParaRPr>
          </a:p>
        </p:txBody>
      </p:sp>
      <p:sp>
        <p:nvSpPr>
          <p:cNvPr id="225" name="Google Shape;225;p9"/>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ID">
                <a:solidFill>
                  <a:schemeClr val="lt1"/>
                </a:solidFill>
              </a:rPr>
              <a:t>03</a:t>
            </a:r>
            <a:endParaRPr>
              <a:solidFill>
                <a:schemeClr val="lt1"/>
              </a:solidFill>
            </a:endParaRPr>
          </a:p>
        </p:txBody>
      </p:sp>
      <p:sp>
        <p:nvSpPr>
          <p:cNvPr id="226" name="Google Shape;226;p9"/>
          <p:cNvSpPr/>
          <p:nvPr/>
        </p:nvSpPr>
        <p:spPr>
          <a:xfrm>
            <a:off x="2310549" y="1101775"/>
            <a:ext cx="5063100" cy="3223500"/>
          </a:xfrm>
          <a:prstGeom prst="rect">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0"/>
          <p:cNvSpPr/>
          <p:nvPr/>
        </p:nvSpPr>
        <p:spPr>
          <a:xfrm>
            <a:off x="4949900" y="2510425"/>
            <a:ext cx="4194000" cy="26421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32" name="Google Shape;232;p10"/>
          <p:cNvPicPr preferRelativeResize="0"/>
          <p:nvPr/>
        </p:nvPicPr>
        <p:blipFill rotWithShape="1">
          <a:blip r:embed="rId3">
            <a:alphaModFix/>
          </a:blip>
          <a:srcRect b="30083" l="0" r="16888" t="41559"/>
          <a:stretch/>
        </p:blipFill>
        <p:spPr>
          <a:xfrm>
            <a:off x="4952400" y="2108325"/>
            <a:ext cx="4191600" cy="1029300"/>
          </a:xfrm>
          <a:prstGeom prst="rect">
            <a:avLst/>
          </a:prstGeom>
          <a:noFill/>
          <a:ln>
            <a:noFill/>
          </a:ln>
        </p:spPr>
      </p:pic>
      <p:sp>
        <p:nvSpPr>
          <p:cNvPr id="233" name="Google Shape;233;p10"/>
          <p:cNvSpPr txBox="1"/>
          <p:nvPr>
            <p:ph type="ctrTitle"/>
          </p:nvPr>
        </p:nvSpPr>
        <p:spPr>
          <a:xfrm>
            <a:off x="220325" y="133825"/>
            <a:ext cx="14976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1900"/>
              <a:t>Data Source</a:t>
            </a:r>
            <a:endParaRPr sz="1900"/>
          </a:p>
        </p:txBody>
      </p:sp>
      <p:sp>
        <p:nvSpPr>
          <p:cNvPr id="234" name="Google Shape;234;p10"/>
          <p:cNvSpPr txBox="1"/>
          <p:nvPr/>
        </p:nvSpPr>
        <p:spPr>
          <a:xfrm>
            <a:off x="6607600" y="4095625"/>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Insight </a:t>
            </a:r>
            <a:endParaRPr b="0" i="0" sz="1400" u="none" cap="none" strike="noStrike">
              <a:solidFill>
                <a:srgbClr val="000000"/>
              </a:solidFill>
              <a:latin typeface="Arial"/>
              <a:ea typeface="Arial"/>
              <a:cs typeface="Arial"/>
              <a:sym typeface="Arial"/>
            </a:endParaRPr>
          </a:p>
        </p:txBody>
      </p:sp>
      <p:sp>
        <p:nvSpPr>
          <p:cNvPr id="235" name="Google Shape;235;p10"/>
          <p:cNvSpPr txBox="1"/>
          <p:nvPr>
            <p:ph type="ctrTitle"/>
          </p:nvPr>
        </p:nvSpPr>
        <p:spPr>
          <a:xfrm>
            <a:off x="5093400" y="3469225"/>
            <a:ext cx="4013700" cy="1029300"/>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Font typeface="Open Sans Light"/>
              <a:buChar char="●"/>
            </a:pPr>
            <a:r>
              <a:rPr lang="en-ID" sz="1400">
                <a:latin typeface="Open Sans Light"/>
                <a:ea typeface="Open Sans Light"/>
                <a:cs typeface="Open Sans Light"/>
                <a:sym typeface="Open Sans Light"/>
              </a:rPr>
              <a:t>Jumlah penumpang di tahun 2019 dan 2020</a:t>
            </a:r>
            <a:endParaRPr sz="1400">
              <a:latin typeface="Open Sans Light"/>
              <a:ea typeface="Open Sans Light"/>
              <a:cs typeface="Open Sans Light"/>
              <a:sym typeface="Open Sans Light"/>
            </a:endParaRPr>
          </a:p>
          <a:p>
            <a:pPr indent="-317500" lvl="0" marL="457200" rtl="0" algn="l">
              <a:lnSpc>
                <a:spcPct val="100000"/>
              </a:lnSpc>
              <a:spcBef>
                <a:spcPts val="0"/>
              </a:spcBef>
              <a:spcAft>
                <a:spcPts val="0"/>
              </a:spcAft>
              <a:buSzPts val="1400"/>
              <a:buFont typeface="Open Sans Light"/>
              <a:buChar char="●"/>
            </a:pPr>
            <a:r>
              <a:rPr i="1" lang="en-ID" sz="1400">
                <a:latin typeface="Open Sans Light"/>
                <a:ea typeface="Open Sans Light"/>
                <a:cs typeface="Open Sans Light"/>
                <a:sym typeface="Open Sans Light"/>
              </a:rPr>
              <a:t>Revenue</a:t>
            </a:r>
            <a:r>
              <a:rPr lang="en-ID" sz="1400">
                <a:latin typeface="Open Sans Light"/>
                <a:ea typeface="Open Sans Light"/>
                <a:cs typeface="Open Sans Light"/>
                <a:sym typeface="Open Sans Light"/>
              </a:rPr>
              <a:t>/Jumlah pendapatan TransJakarta tahun 2019 dan 2020</a:t>
            </a:r>
            <a:endParaRPr sz="1400">
              <a:latin typeface="Open Sans Light"/>
              <a:ea typeface="Open Sans Light"/>
              <a:cs typeface="Open Sans Light"/>
              <a:sym typeface="Open Sans Light"/>
            </a:endParaRPr>
          </a:p>
          <a:p>
            <a:pPr indent="-317500" lvl="0" marL="457200" rtl="0" algn="l">
              <a:lnSpc>
                <a:spcPct val="100000"/>
              </a:lnSpc>
              <a:spcBef>
                <a:spcPts val="0"/>
              </a:spcBef>
              <a:spcAft>
                <a:spcPts val="0"/>
              </a:spcAft>
              <a:buSzPts val="1400"/>
              <a:buFont typeface="Open Sans Light"/>
              <a:buChar char="●"/>
            </a:pPr>
            <a:r>
              <a:rPr lang="en-ID" sz="1400">
                <a:latin typeface="Open Sans Light"/>
                <a:ea typeface="Open Sans Light"/>
                <a:cs typeface="Open Sans Light"/>
                <a:sym typeface="Open Sans Light"/>
              </a:rPr>
              <a:t>Panjang lintasan antar halte TransJakarta</a:t>
            </a:r>
            <a:endParaRPr sz="1400">
              <a:latin typeface="Open Sans Light"/>
              <a:ea typeface="Open Sans Light"/>
              <a:cs typeface="Open Sans Light"/>
              <a:sym typeface="Open Sans Light"/>
            </a:endParaRPr>
          </a:p>
        </p:txBody>
      </p:sp>
      <p:sp>
        <p:nvSpPr>
          <p:cNvPr id="236" name="Google Shape;236;p10"/>
          <p:cNvSpPr/>
          <p:nvPr/>
        </p:nvSpPr>
        <p:spPr>
          <a:xfrm flipH="1" rot="10800000">
            <a:off x="4945050" y="2097075"/>
            <a:ext cx="4194000" cy="10518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10"/>
          <p:cNvSpPr txBox="1"/>
          <p:nvPr/>
        </p:nvSpPr>
        <p:spPr>
          <a:xfrm>
            <a:off x="2309700" y="3118825"/>
            <a:ext cx="171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txBox="1"/>
          <p:nvPr>
            <p:ph type="ctrTitle"/>
          </p:nvPr>
        </p:nvSpPr>
        <p:spPr>
          <a:xfrm>
            <a:off x="192275" y="2032125"/>
            <a:ext cx="15537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1900"/>
              <a:t>Feature</a:t>
            </a:r>
            <a:endParaRPr sz="1900"/>
          </a:p>
        </p:txBody>
      </p:sp>
      <p:sp>
        <p:nvSpPr>
          <p:cNvPr id="239" name="Google Shape;239;p10"/>
          <p:cNvSpPr txBox="1"/>
          <p:nvPr>
            <p:ph type="ctrTitle"/>
          </p:nvPr>
        </p:nvSpPr>
        <p:spPr>
          <a:xfrm>
            <a:off x="5406900" y="2412375"/>
            <a:ext cx="32826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1900">
                <a:solidFill>
                  <a:schemeClr val="lt1"/>
                </a:solidFill>
              </a:rPr>
              <a:t>Fitur utama yang digunakan</a:t>
            </a:r>
            <a:endParaRPr sz="1900">
              <a:solidFill>
                <a:schemeClr val="lt1"/>
              </a:solidFill>
            </a:endParaRPr>
          </a:p>
        </p:txBody>
      </p:sp>
      <p:sp>
        <p:nvSpPr>
          <p:cNvPr id="240" name="Google Shape;240;p10"/>
          <p:cNvSpPr txBox="1"/>
          <p:nvPr/>
        </p:nvSpPr>
        <p:spPr>
          <a:xfrm>
            <a:off x="351200" y="631225"/>
            <a:ext cx="8238900" cy="1404600"/>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Data yang digunakan yaitu </a:t>
            </a:r>
            <a:r>
              <a:rPr b="1" lang="en-ID" sz="1300">
                <a:solidFill>
                  <a:schemeClr val="dk1"/>
                </a:solidFill>
                <a:latin typeface="Open Sans"/>
                <a:ea typeface="Open Sans"/>
                <a:cs typeface="Open Sans"/>
                <a:sym typeface="Open Sans"/>
              </a:rPr>
              <a:t>data internal </a:t>
            </a:r>
            <a:r>
              <a:rPr lang="en-ID" sz="1300">
                <a:solidFill>
                  <a:schemeClr val="dk1"/>
                </a:solidFill>
                <a:latin typeface="Open Sans Light"/>
                <a:ea typeface="Open Sans Light"/>
                <a:cs typeface="Open Sans Light"/>
                <a:sym typeface="Open Sans Light"/>
              </a:rPr>
              <a:t>dengan tema </a:t>
            </a:r>
            <a:r>
              <a:rPr b="1" lang="en-ID" sz="1300">
                <a:solidFill>
                  <a:schemeClr val="dk1"/>
                </a:solidFill>
                <a:latin typeface="Open Sans"/>
                <a:ea typeface="Open Sans"/>
                <a:cs typeface="Open Sans"/>
                <a:sym typeface="Open Sans"/>
              </a:rPr>
              <a:t>Public Service</a:t>
            </a:r>
            <a:r>
              <a:rPr lang="en-ID" sz="1300">
                <a:solidFill>
                  <a:schemeClr val="dk1"/>
                </a:solidFill>
                <a:latin typeface="Open Sans Light"/>
                <a:ea typeface="Open Sans Light"/>
                <a:cs typeface="Open Sans Light"/>
                <a:sym typeface="Open Sans Light"/>
              </a:rPr>
              <a:t>, kategori </a:t>
            </a:r>
            <a:r>
              <a:rPr b="1" lang="en-ID" sz="1300">
                <a:solidFill>
                  <a:schemeClr val="dk1"/>
                </a:solidFill>
                <a:latin typeface="Open Sans"/>
                <a:ea typeface="Open Sans"/>
                <a:cs typeface="Open Sans"/>
                <a:sym typeface="Open Sans"/>
              </a:rPr>
              <a:t>Transportasi </a:t>
            </a:r>
            <a:r>
              <a:rPr lang="en-ID" sz="1300">
                <a:solidFill>
                  <a:schemeClr val="dk1"/>
                </a:solidFill>
                <a:latin typeface="Open Sans Light"/>
                <a:ea typeface="Open Sans Light"/>
                <a:cs typeface="Open Sans Light"/>
                <a:sym typeface="Open Sans Light"/>
              </a:rPr>
              <a:t>daerah </a:t>
            </a:r>
            <a:r>
              <a:rPr b="1" lang="en-ID" sz="1300">
                <a:solidFill>
                  <a:schemeClr val="dk1"/>
                </a:solidFill>
                <a:latin typeface="Open Sans"/>
                <a:ea typeface="Open Sans"/>
                <a:cs typeface="Open Sans"/>
                <a:sym typeface="Open Sans"/>
              </a:rPr>
              <a:t>Jakarta</a:t>
            </a:r>
            <a:r>
              <a:rPr lang="en-ID" sz="1300">
                <a:solidFill>
                  <a:schemeClr val="dk1"/>
                </a:solidFill>
                <a:latin typeface="Open Sans Light"/>
                <a:ea typeface="Open Sans Light"/>
                <a:cs typeface="Open Sans Light"/>
                <a:sym typeface="Open Sans Light"/>
              </a:rPr>
              <a:t>. Kami menggunakan </a:t>
            </a:r>
            <a:r>
              <a:rPr i="1" lang="en-ID" sz="1300">
                <a:solidFill>
                  <a:schemeClr val="dk1"/>
                </a:solidFill>
                <a:latin typeface="Open Sans Light"/>
                <a:ea typeface="Open Sans Light"/>
                <a:cs typeface="Open Sans Light"/>
                <a:sym typeface="Open Sans Light"/>
              </a:rPr>
              <a:t>data jumlah penumpang TransJakarta tahun 2019.</a:t>
            </a:r>
            <a:endParaRPr i="1" sz="1300">
              <a:solidFill>
                <a:schemeClr val="dk1"/>
              </a:solidFill>
              <a:latin typeface="Open Sans Light"/>
              <a:ea typeface="Open Sans Light"/>
              <a:cs typeface="Open Sans Light"/>
              <a:sym typeface="Open Sans Light"/>
            </a:endParaRPr>
          </a:p>
          <a:p>
            <a:pPr indent="0" lvl="0" marL="0" marR="0" rtl="0" algn="just">
              <a:lnSpc>
                <a:spcPct val="100000"/>
              </a:lnSpc>
              <a:spcBef>
                <a:spcPts val="0"/>
              </a:spcBef>
              <a:spcAft>
                <a:spcPts val="0"/>
              </a:spcAft>
              <a:buClr>
                <a:srgbClr val="000000"/>
              </a:buClr>
              <a:buSzPts val="1400"/>
              <a:buFont typeface="Arial"/>
              <a:buNone/>
            </a:pPr>
            <a:r>
              <a:t/>
            </a:r>
            <a:endParaRPr i="1" sz="1300">
              <a:solidFill>
                <a:schemeClr val="dk1"/>
              </a:solidFill>
              <a:latin typeface="Open Sans Light"/>
              <a:ea typeface="Open Sans Light"/>
              <a:cs typeface="Open Sans Light"/>
              <a:sym typeface="Open Sans Light"/>
            </a:endParaRPr>
          </a:p>
          <a:p>
            <a:pPr indent="0" lvl="0" marL="0" marR="0" rtl="0" algn="just">
              <a:lnSpc>
                <a:spcPct val="100000"/>
              </a:lnSpc>
              <a:spcBef>
                <a:spcPts val="0"/>
              </a:spcBef>
              <a:spcAft>
                <a:spcPts val="0"/>
              </a:spcAft>
              <a:buClr>
                <a:srgbClr val="000000"/>
              </a:buClr>
              <a:buSzPts val="1400"/>
              <a:buFont typeface="Arial"/>
              <a:buNone/>
            </a:pPr>
            <a:r>
              <a:rPr b="1" lang="en-ID" sz="1300">
                <a:solidFill>
                  <a:schemeClr val="dk1"/>
                </a:solidFill>
                <a:latin typeface="Open Sans"/>
                <a:ea typeface="Open Sans"/>
                <a:cs typeface="Open Sans"/>
                <a:sym typeface="Open Sans"/>
              </a:rPr>
              <a:t>Data eksternal</a:t>
            </a:r>
            <a:r>
              <a:rPr lang="en-ID" sz="1300">
                <a:solidFill>
                  <a:schemeClr val="dk1"/>
                </a:solidFill>
                <a:latin typeface="Open Sans Light"/>
                <a:ea typeface="Open Sans Light"/>
                <a:cs typeface="Open Sans Light"/>
                <a:sym typeface="Open Sans Light"/>
              </a:rPr>
              <a:t> yang kami gunakan adalah </a:t>
            </a:r>
            <a:r>
              <a:rPr i="1" lang="en-ID" sz="1300">
                <a:solidFill>
                  <a:schemeClr val="dk1"/>
                </a:solidFill>
                <a:latin typeface="Open Sans Light"/>
                <a:ea typeface="Open Sans Light"/>
                <a:cs typeface="Open Sans Light"/>
                <a:sym typeface="Open Sans Light"/>
              </a:rPr>
              <a:t>data operasional busway</a:t>
            </a:r>
            <a:r>
              <a:rPr lang="en-ID" sz="1300">
                <a:solidFill>
                  <a:schemeClr val="dk1"/>
                </a:solidFill>
                <a:latin typeface="Open Sans Light"/>
                <a:ea typeface="Open Sans Light"/>
                <a:cs typeface="Open Sans Light"/>
                <a:sym typeface="Open Sans Light"/>
              </a:rPr>
              <a:t>, </a:t>
            </a:r>
            <a:r>
              <a:rPr i="1" lang="en-ID" sz="1300">
                <a:solidFill>
                  <a:schemeClr val="dk1"/>
                </a:solidFill>
                <a:latin typeface="Open Sans Light"/>
                <a:ea typeface="Open Sans Light"/>
                <a:cs typeface="Open Sans Light"/>
                <a:sym typeface="Open Sans Light"/>
              </a:rPr>
              <a:t>data kecepatan Transjakarta, </a:t>
            </a:r>
            <a:r>
              <a:rPr i="1" lang="en-ID" sz="1300">
                <a:solidFill>
                  <a:schemeClr val="dk1"/>
                </a:solidFill>
                <a:latin typeface="Open Sans Light"/>
                <a:ea typeface="Open Sans Light"/>
                <a:cs typeface="Open Sans Light"/>
                <a:sym typeface="Open Sans Light"/>
              </a:rPr>
              <a:t>data pendapatan Transjakarta tahun 2019 - 2020</a:t>
            </a:r>
            <a:r>
              <a:rPr lang="en-ID" sz="1300">
                <a:solidFill>
                  <a:schemeClr val="dk1"/>
                </a:solidFill>
                <a:latin typeface="Open Sans Light"/>
                <a:ea typeface="Open Sans Light"/>
                <a:cs typeface="Open Sans Light"/>
                <a:sym typeface="Open Sans Light"/>
              </a:rPr>
              <a:t> dan juga </a:t>
            </a:r>
            <a:r>
              <a:rPr b="1" lang="en-ID" sz="1300">
                <a:solidFill>
                  <a:schemeClr val="dk1"/>
                </a:solidFill>
                <a:latin typeface="Open Sans"/>
                <a:ea typeface="Open Sans"/>
                <a:cs typeface="Open Sans"/>
                <a:sym typeface="Open Sans"/>
              </a:rPr>
              <a:t>data pendukung</a:t>
            </a:r>
            <a:r>
              <a:rPr lang="en-ID" sz="1300">
                <a:solidFill>
                  <a:schemeClr val="dk1"/>
                </a:solidFill>
                <a:latin typeface="Open Sans Light"/>
                <a:ea typeface="Open Sans Light"/>
                <a:cs typeface="Open Sans Light"/>
                <a:sym typeface="Open Sans Light"/>
              </a:rPr>
              <a:t> berupa </a:t>
            </a:r>
            <a:r>
              <a:rPr i="1" lang="en-ID" sz="1300">
                <a:solidFill>
                  <a:schemeClr val="dk1"/>
                </a:solidFill>
                <a:latin typeface="Open Sans Light"/>
                <a:ea typeface="Open Sans Light"/>
                <a:cs typeface="Open Sans Light"/>
                <a:sym typeface="Open Sans Light"/>
              </a:rPr>
              <a:t>data jumlah penumpang tahun 2020 </a:t>
            </a:r>
            <a:r>
              <a:rPr lang="en-ID" sz="1300">
                <a:solidFill>
                  <a:schemeClr val="dk1"/>
                </a:solidFill>
                <a:latin typeface="Open Sans Light"/>
                <a:ea typeface="Open Sans Light"/>
                <a:cs typeface="Open Sans Light"/>
                <a:sym typeface="Open Sans Light"/>
              </a:rPr>
              <a:t>yang bersumber dari Badan Pusat Statistik dan Open Data Jakarta.</a:t>
            </a:r>
            <a:endParaRPr sz="1300">
              <a:solidFill>
                <a:schemeClr val="dk1"/>
              </a:solidFill>
              <a:latin typeface="Open Sans Light"/>
              <a:ea typeface="Open Sans Light"/>
              <a:cs typeface="Open Sans Light"/>
              <a:sym typeface="Open Sans Light"/>
            </a:endParaRPr>
          </a:p>
        </p:txBody>
      </p:sp>
      <p:sp>
        <p:nvSpPr>
          <p:cNvPr id="241" name="Google Shape;241;p10"/>
          <p:cNvSpPr txBox="1"/>
          <p:nvPr/>
        </p:nvSpPr>
        <p:spPr>
          <a:xfrm>
            <a:off x="268475" y="3524675"/>
            <a:ext cx="2368800" cy="14046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number_koridor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jenis	koridor_x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jumlah_halte_x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jpo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pelican_(lokasi)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sky_walk_(lokasi)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Jarak_rata_rata_antar_ halte</a:t>
            </a:r>
            <a:endParaRPr sz="13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lang="en-ID" sz="1300">
                <a:solidFill>
                  <a:schemeClr val="dk1"/>
                </a:solidFill>
                <a:latin typeface="Open Sans Light"/>
                <a:ea typeface="Open Sans Light"/>
                <a:cs typeface="Open Sans Light"/>
                <a:sym typeface="Open Sans Light"/>
              </a:rPr>
              <a:t>Waktu_tempuh_(one way)_rata_rata</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	</a:t>
            </a:r>
            <a:endParaRPr sz="1300">
              <a:solidFill>
                <a:schemeClr val="dk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t/>
            </a:r>
            <a:endParaRPr sz="1300">
              <a:solidFill>
                <a:schemeClr val="dk1"/>
              </a:solidFill>
              <a:latin typeface="Open Sans Light"/>
              <a:ea typeface="Open Sans Light"/>
              <a:cs typeface="Open Sans Light"/>
              <a:sym typeface="Open Sans Light"/>
            </a:endParaRPr>
          </a:p>
        </p:txBody>
      </p:sp>
      <p:sp>
        <p:nvSpPr>
          <p:cNvPr id="242" name="Google Shape;242;p10"/>
          <p:cNvSpPr txBox="1"/>
          <p:nvPr/>
        </p:nvSpPr>
        <p:spPr>
          <a:xfrm>
            <a:off x="2538300" y="3210125"/>
            <a:ext cx="2972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1300">
                <a:solidFill>
                  <a:schemeClr val="dk1"/>
                </a:solidFill>
                <a:latin typeface="Open Sans Light"/>
                <a:ea typeface="Open Sans Light"/>
                <a:cs typeface="Open Sans Light"/>
                <a:sym typeface="Open Sans Light"/>
              </a:rPr>
              <a:t>Rata-Rata Tarif/Orang	</a:t>
            </a:r>
            <a:endParaRPr sz="13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lang="en-ID" sz="1300">
                <a:solidFill>
                  <a:schemeClr val="dk1"/>
                </a:solidFill>
                <a:latin typeface="Open Sans Light"/>
                <a:ea typeface="Open Sans Light"/>
                <a:cs typeface="Open Sans Light"/>
                <a:sym typeface="Open Sans Light"/>
              </a:rPr>
              <a:t>bulan</a:t>
            </a:r>
            <a:endParaRPr sz="13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lang="en-ID" sz="1300">
                <a:solidFill>
                  <a:schemeClr val="dk1"/>
                </a:solidFill>
                <a:latin typeface="Open Sans Light"/>
                <a:ea typeface="Open Sans Light"/>
                <a:cs typeface="Open Sans Light"/>
                <a:sym typeface="Open Sans Light"/>
              </a:rPr>
              <a:t>Tahun	</a:t>
            </a:r>
            <a:endParaRPr sz="1300">
              <a:solidFill>
                <a:schemeClr val="dk1"/>
              </a:solidFill>
              <a:latin typeface="Open Sans Light"/>
              <a:ea typeface="Open Sans Light"/>
              <a:cs typeface="Open Sans Light"/>
              <a:sym typeface="Open Sans Light"/>
            </a:endParaRPr>
          </a:p>
          <a:p>
            <a:pPr indent="0" lvl="0" marL="0" rtl="0" algn="l">
              <a:spcBef>
                <a:spcPts val="0"/>
              </a:spcBef>
              <a:spcAft>
                <a:spcPts val="0"/>
              </a:spcAft>
              <a:buClr>
                <a:srgbClr val="000000"/>
              </a:buClr>
              <a:buSzPts val="1400"/>
              <a:buFont typeface="Arial"/>
              <a:buNone/>
            </a:pPr>
            <a:r>
              <a:rPr b="1" lang="en-ID" sz="1300">
                <a:solidFill>
                  <a:schemeClr val="dk1"/>
                </a:solidFill>
                <a:latin typeface="Open Sans"/>
                <a:ea typeface="Open Sans"/>
                <a:cs typeface="Open Sans"/>
                <a:sym typeface="Open Sans"/>
              </a:rPr>
              <a:t>panjang_lintasan_km</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300">
                <a:solidFill>
                  <a:schemeClr val="dk1"/>
                </a:solidFill>
                <a:latin typeface="Open Sans"/>
                <a:ea typeface="Open Sans"/>
                <a:cs typeface="Open Sans"/>
                <a:sym typeface="Open Sans"/>
              </a:rPr>
              <a:t>jumlah_penumpang	</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300">
                <a:solidFill>
                  <a:schemeClr val="dk1"/>
                </a:solidFill>
                <a:latin typeface="Open Sans"/>
                <a:ea typeface="Open Sans"/>
                <a:cs typeface="Open Sans"/>
                <a:sym typeface="Open Sans"/>
              </a:rPr>
              <a:t>Revenue_month</a:t>
            </a:r>
            <a:endParaRPr b="1" sz="1300">
              <a:solidFill>
                <a:schemeClr val="dk1"/>
              </a:solidFill>
              <a:latin typeface="Open Sans"/>
              <a:ea typeface="Open Sans"/>
              <a:cs typeface="Open Sans"/>
              <a:sym typeface="Open Sans"/>
            </a:endParaRPr>
          </a:p>
        </p:txBody>
      </p:sp>
      <p:sp>
        <p:nvSpPr>
          <p:cNvPr id="243" name="Google Shape;243;p10"/>
          <p:cNvSpPr txBox="1"/>
          <p:nvPr/>
        </p:nvSpPr>
        <p:spPr>
          <a:xfrm>
            <a:off x="268475" y="2254350"/>
            <a:ext cx="4547100" cy="10518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Clr>
                <a:srgbClr val="000000"/>
              </a:buClr>
              <a:buSzPts val="1400"/>
              <a:buFont typeface="Arial"/>
              <a:buNone/>
            </a:pPr>
            <a:r>
              <a:rPr lang="en-ID" sz="1300">
                <a:solidFill>
                  <a:schemeClr val="dk1"/>
                </a:solidFill>
                <a:latin typeface="Open Sans Light"/>
                <a:ea typeface="Open Sans Light"/>
                <a:cs typeface="Open Sans Light"/>
                <a:sym typeface="Open Sans Light"/>
              </a:rPr>
              <a:t>Semua sumber data tersebut kami gabungkan menjadi satu dataset dengan fitur sebagai berikut:</a:t>
            </a:r>
            <a:endParaRPr sz="1300">
              <a:solidFill>
                <a:schemeClr val="dk1"/>
              </a:solidFill>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f8aa8a6717_1_8"/>
          <p:cNvSpPr txBox="1"/>
          <p:nvPr/>
        </p:nvSpPr>
        <p:spPr>
          <a:xfrm>
            <a:off x="6561175" y="4114200"/>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Insight </a:t>
            </a:r>
            <a:endParaRPr b="0" i="0" sz="1400" u="none" cap="none" strike="noStrike">
              <a:solidFill>
                <a:srgbClr val="000000"/>
              </a:solidFill>
              <a:latin typeface="Arial"/>
              <a:ea typeface="Arial"/>
              <a:cs typeface="Arial"/>
              <a:sym typeface="Arial"/>
            </a:endParaRPr>
          </a:p>
        </p:txBody>
      </p:sp>
      <p:graphicFrame>
        <p:nvGraphicFramePr>
          <p:cNvPr id="249" name="Google Shape;249;gf8aa8a6717_1_8"/>
          <p:cNvGraphicFramePr/>
          <p:nvPr/>
        </p:nvGraphicFramePr>
        <p:xfrm>
          <a:off x="220325" y="664500"/>
          <a:ext cx="3000000" cy="3000000"/>
        </p:xfrm>
        <a:graphic>
          <a:graphicData uri="http://schemas.openxmlformats.org/drawingml/2006/table">
            <a:tbl>
              <a:tblPr>
                <a:noFill/>
                <a:tableStyleId>{8B9D8D2E-2D09-4818-944C-85D50FDE50A5}</a:tableStyleId>
              </a:tblPr>
              <a:tblGrid>
                <a:gridCol w="4625075"/>
              </a:tblGrid>
              <a:tr h="348200">
                <a:tc>
                  <a:txBody>
                    <a:bodyPr/>
                    <a:lstStyle/>
                    <a:p>
                      <a:pPr indent="-166199" lvl="0" marL="179999" rtl="0" algn="l">
                        <a:spcBef>
                          <a:spcPts val="0"/>
                        </a:spcBef>
                        <a:spcAft>
                          <a:spcPts val="0"/>
                        </a:spcAft>
                        <a:buClr>
                          <a:schemeClr val="dk1"/>
                        </a:buClr>
                        <a:buSzPts val="1200"/>
                        <a:buFont typeface="Open Sans"/>
                        <a:buAutoNum type="arabicPeriod"/>
                      </a:pPr>
                      <a:r>
                        <a:rPr b="1" lang="en-ID" sz="1200">
                          <a:solidFill>
                            <a:schemeClr val="dk1"/>
                          </a:solidFill>
                          <a:latin typeface="Open Sans"/>
                          <a:ea typeface="Open Sans"/>
                          <a:cs typeface="Open Sans"/>
                          <a:sym typeface="Open Sans"/>
                        </a:rPr>
                        <a:t>Import Data Trayek dan Data Operasional TransJakarta</a:t>
                      </a:r>
                      <a:endParaRPr sz="1200">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8200">
                <a:tc>
                  <a:txBody>
                    <a:bodyPr/>
                    <a:lstStyle/>
                    <a:p>
                      <a:pPr indent="-89999" lvl="0" marL="0" rtl="0" algn="l">
                        <a:spcBef>
                          <a:spcPts val="0"/>
                        </a:spcBef>
                        <a:spcAft>
                          <a:spcPts val="0"/>
                        </a:spcAft>
                        <a:buNone/>
                      </a:pPr>
                      <a:r>
                        <a:rPr b="1" lang="en-ID" sz="1200">
                          <a:solidFill>
                            <a:schemeClr val="dk1"/>
                          </a:solidFill>
                          <a:latin typeface="Open Sans"/>
                          <a:ea typeface="Open Sans"/>
                          <a:cs typeface="Open Sans"/>
                          <a:sym typeface="Open Sans"/>
                        </a:rPr>
                        <a:t> 2.  </a:t>
                      </a:r>
                      <a:r>
                        <a:rPr b="1" i="1" lang="en-ID" sz="1200">
                          <a:solidFill>
                            <a:schemeClr val="dk1"/>
                          </a:solidFill>
                          <a:latin typeface="Open Sans"/>
                          <a:ea typeface="Open Sans"/>
                          <a:cs typeface="Open Sans"/>
                          <a:sym typeface="Open Sans"/>
                        </a:rPr>
                        <a:t>Cleaning Data</a:t>
                      </a:r>
                      <a:r>
                        <a:rPr b="1" lang="en-ID" sz="1200">
                          <a:solidFill>
                            <a:schemeClr val="dk1"/>
                          </a:solidFill>
                          <a:latin typeface="Open Sans"/>
                          <a:ea typeface="Open Sans"/>
                          <a:cs typeface="Open Sans"/>
                          <a:sym typeface="Open Sans"/>
                        </a:rPr>
                        <a:t> (Data null, Data Outlier)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67900">
                <a:tc>
                  <a:txBody>
                    <a:bodyPr/>
                    <a:lstStyle/>
                    <a:p>
                      <a:pPr indent="-89999" lvl="0" marL="0" rtl="0" algn="l">
                        <a:spcBef>
                          <a:spcPts val="0"/>
                        </a:spcBef>
                        <a:spcAft>
                          <a:spcPts val="0"/>
                        </a:spcAft>
                        <a:buNone/>
                      </a:pPr>
                      <a:r>
                        <a:rPr b="1" lang="en-ID" sz="1200">
                          <a:solidFill>
                            <a:schemeClr val="dk1"/>
                          </a:solidFill>
                          <a:latin typeface="Open Sans"/>
                          <a:ea typeface="Open Sans"/>
                          <a:cs typeface="Open Sans"/>
                          <a:sym typeface="Open Sans"/>
                        </a:rPr>
                        <a:t> 3.  Penambahan fitur </a:t>
                      </a:r>
                      <a:r>
                        <a:rPr b="1" i="1" lang="en-ID" sz="1200">
                          <a:solidFill>
                            <a:schemeClr val="dk1"/>
                          </a:solidFill>
                          <a:latin typeface="Open Sans"/>
                          <a:ea typeface="Open Sans"/>
                          <a:cs typeface="Open Sans"/>
                          <a:sym typeface="Open Sans"/>
                        </a:rPr>
                        <a:t>Revenue</a:t>
                      </a:r>
                      <a:endParaRPr b="1" i="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Mengalikan jumlah penumpang dengan tarif umum TransJakarta</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Pagi (05.00 - 07.00) : Rp 2000,-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Normal (07.00 - 05.00) : Rp 3500,-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Selisih Pendapatan Aktual vs Normal</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Pendapatan Tarif Normal - Pendapatan Total</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Jumlah Penumpang Pagi</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Selisih pendapatan aktual vs Normal/(Tarif Normal-Tarif Pagi)</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Persentase penumpang Tarif Pagi dan Normal</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Normal = (Jumlah penumpang total - jumlah penumpang pagi) / Jumlah penumpang total</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Pagi = Jumlah penumpang pagi / Jumlah penumpang total</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Rata-Rata Tarif/Orang</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latin typeface="Open Sans"/>
                          <a:ea typeface="Open Sans"/>
                          <a:cs typeface="Open Sans"/>
                          <a:sym typeface="Open Sans"/>
                        </a:rPr>
                        <a:t>Pendapatan tahun 2019 : Jumlah penumpang total</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highlight>
                            <a:srgbClr val="CCCCCC"/>
                          </a:highlight>
                          <a:latin typeface="Open Sans"/>
                          <a:ea typeface="Open Sans"/>
                          <a:cs typeface="Open Sans"/>
                          <a:sym typeface="Open Sans"/>
                        </a:rPr>
                        <a:t>Revenue</a:t>
                      </a:r>
                      <a:endParaRPr b="1" sz="1200">
                        <a:solidFill>
                          <a:schemeClr val="dk1"/>
                        </a:solidFill>
                        <a:highlight>
                          <a:srgbClr val="CCCCCC"/>
                        </a:highlight>
                        <a:latin typeface="Open Sans"/>
                        <a:ea typeface="Open Sans"/>
                        <a:cs typeface="Open Sans"/>
                        <a:sym typeface="Open Sans"/>
                      </a:endParaRPr>
                    </a:p>
                    <a:p>
                      <a:pPr indent="0" lvl="0" marL="0" rtl="0" algn="l">
                        <a:spcBef>
                          <a:spcPts val="0"/>
                        </a:spcBef>
                        <a:spcAft>
                          <a:spcPts val="0"/>
                        </a:spcAft>
                        <a:buNone/>
                      </a:pPr>
                      <a:r>
                        <a:rPr lang="en-ID" sz="1200">
                          <a:solidFill>
                            <a:schemeClr val="dk1"/>
                          </a:solidFill>
                          <a:highlight>
                            <a:srgbClr val="CCCCCC"/>
                          </a:highlight>
                          <a:latin typeface="Open Sans"/>
                          <a:ea typeface="Open Sans"/>
                          <a:cs typeface="Open Sans"/>
                          <a:sym typeface="Open Sans"/>
                        </a:rPr>
                        <a:t>Rata-Rata Tarif/Orang x Jumlah penumpang total</a:t>
                      </a:r>
                      <a:endParaRPr b="1" sz="1200">
                        <a:solidFill>
                          <a:schemeClr val="dk1"/>
                        </a:solidFill>
                        <a:highlight>
                          <a:srgbClr val="CCCCCC"/>
                        </a:highlight>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0" name="Google Shape;250;gf8aa8a6717_1_8"/>
          <p:cNvSpPr txBox="1"/>
          <p:nvPr>
            <p:ph type="ctrTitle"/>
          </p:nvPr>
        </p:nvSpPr>
        <p:spPr>
          <a:xfrm>
            <a:off x="220325" y="57625"/>
            <a:ext cx="25662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1900"/>
              <a:t>Tahapan Pengerjaan </a:t>
            </a:r>
            <a:endParaRPr sz="1900"/>
          </a:p>
        </p:txBody>
      </p:sp>
      <p:graphicFrame>
        <p:nvGraphicFramePr>
          <p:cNvPr id="251" name="Google Shape;251;gf8aa8a6717_1_8"/>
          <p:cNvGraphicFramePr/>
          <p:nvPr/>
        </p:nvGraphicFramePr>
        <p:xfrm>
          <a:off x="4969500" y="664500"/>
          <a:ext cx="3000000" cy="3000000"/>
        </p:xfrm>
        <a:graphic>
          <a:graphicData uri="http://schemas.openxmlformats.org/drawingml/2006/table">
            <a:tbl>
              <a:tblPr>
                <a:noFill/>
                <a:tableStyleId>{8B9D8D2E-2D09-4818-944C-85D50FDE50A5}</a:tableStyleId>
              </a:tblPr>
              <a:tblGrid>
                <a:gridCol w="3828050"/>
              </a:tblGrid>
              <a:tr h="365725">
                <a:tc>
                  <a:txBody>
                    <a:bodyPr/>
                    <a:lstStyle/>
                    <a:p>
                      <a:pPr indent="0" lvl="0" marL="0" rtl="0" algn="l">
                        <a:spcBef>
                          <a:spcPts val="0"/>
                        </a:spcBef>
                        <a:spcAft>
                          <a:spcPts val="0"/>
                        </a:spcAft>
                        <a:buNone/>
                      </a:pPr>
                      <a:r>
                        <a:rPr b="1" lang="en-ID" sz="1200">
                          <a:solidFill>
                            <a:schemeClr val="dk1"/>
                          </a:solidFill>
                          <a:latin typeface="Open Sans"/>
                          <a:ea typeface="Open Sans"/>
                          <a:cs typeface="Open Sans"/>
                          <a:sym typeface="Open Sans"/>
                        </a:rPr>
                        <a:t>4. Filter fitur yang digunakan</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ID" sz="1200">
                          <a:solidFill>
                            <a:schemeClr val="dk1"/>
                          </a:solidFill>
                          <a:latin typeface="Open Sans"/>
                          <a:ea typeface="Open Sans"/>
                          <a:cs typeface="Open Sans"/>
                          <a:sym typeface="Open Sans"/>
                        </a:rPr>
                        <a:t>     </a:t>
                      </a:r>
                      <a:r>
                        <a:rPr lang="en-ID" sz="1200">
                          <a:solidFill>
                            <a:schemeClr val="dk1"/>
                          </a:solidFill>
                          <a:latin typeface="Open Sans"/>
                          <a:ea typeface="Open Sans"/>
                          <a:cs typeface="Open Sans"/>
                          <a:sym typeface="Open Sans"/>
                        </a:rPr>
                        <a:t>Droping fitur yang tidak relevan.</a:t>
                      </a:r>
                      <a:endParaRPr sz="1200">
                        <a:solidFill>
                          <a:schemeClr val="dk1"/>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9350">
                <a:tc>
                  <a:txBody>
                    <a:bodyPr/>
                    <a:lstStyle/>
                    <a:p>
                      <a:pPr indent="-89999" lvl="0" marL="0" rtl="0" algn="l">
                        <a:spcBef>
                          <a:spcPts val="0"/>
                        </a:spcBef>
                        <a:spcAft>
                          <a:spcPts val="0"/>
                        </a:spcAft>
                        <a:buNone/>
                      </a:pPr>
                      <a:r>
                        <a:rPr b="1" lang="en-ID" sz="1200">
                          <a:solidFill>
                            <a:schemeClr val="dk1"/>
                          </a:solidFill>
                          <a:latin typeface="Open Sans"/>
                          <a:ea typeface="Open Sans"/>
                          <a:cs typeface="Open Sans"/>
                          <a:sym typeface="Open Sans"/>
                        </a:rPr>
                        <a:t>  5. Penggabungan Data 2019 dan 2020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9575">
                <a:tc>
                  <a:txBody>
                    <a:bodyPr/>
                    <a:lstStyle/>
                    <a:p>
                      <a:pPr indent="0" lvl="0" marL="0" rtl="0" algn="l">
                        <a:spcBef>
                          <a:spcPts val="0"/>
                        </a:spcBef>
                        <a:spcAft>
                          <a:spcPts val="0"/>
                        </a:spcAft>
                        <a:buNone/>
                      </a:pPr>
                      <a:r>
                        <a:rPr b="1" lang="en-ID" sz="1200">
                          <a:solidFill>
                            <a:schemeClr val="dk1"/>
                          </a:solidFill>
                          <a:latin typeface="Open Sans"/>
                          <a:ea typeface="Open Sans"/>
                          <a:cs typeface="Open Sans"/>
                          <a:sym typeface="Open Sans"/>
                        </a:rPr>
                        <a:t>6. Persiapan Model Clustering</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166201" lvl="0" marL="360000" rtl="0" algn="l">
                        <a:spcBef>
                          <a:spcPts val="0"/>
                        </a:spcBef>
                        <a:spcAft>
                          <a:spcPts val="0"/>
                        </a:spcAft>
                        <a:buClr>
                          <a:schemeClr val="dk1"/>
                        </a:buClr>
                        <a:buSzPts val="1200"/>
                        <a:buFont typeface="Open Sans"/>
                        <a:buChar char="●"/>
                      </a:pPr>
                      <a:r>
                        <a:rPr b="1" lang="en-ID" sz="1200">
                          <a:solidFill>
                            <a:schemeClr val="dk1"/>
                          </a:solidFill>
                          <a:latin typeface="Open Sans"/>
                          <a:ea typeface="Open Sans"/>
                          <a:cs typeface="Open Sans"/>
                          <a:sym typeface="Open Sans"/>
                        </a:rPr>
                        <a:t>Menggunakan fitur:</a:t>
                      </a:r>
                      <a:endParaRPr b="1" sz="1200">
                        <a:solidFill>
                          <a:schemeClr val="dk1"/>
                        </a:solidFill>
                        <a:latin typeface="Open Sans"/>
                        <a:ea typeface="Open Sans"/>
                        <a:cs typeface="Open Sans"/>
                        <a:sym typeface="Open Sans"/>
                      </a:endParaRPr>
                    </a:p>
                    <a:p>
                      <a:pPr indent="0" lvl="0" marL="360000" rtl="0" algn="l">
                        <a:spcBef>
                          <a:spcPts val="0"/>
                        </a:spcBef>
                        <a:spcAft>
                          <a:spcPts val="0"/>
                        </a:spcAft>
                        <a:buNone/>
                      </a:pPr>
                      <a:r>
                        <a:rPr lang="en-ID" sz="1200">
                          <a:solidFill>
                            <a:schemeClr val="dk1"/>
                          </a:solidFill>
                          <a:latin typeface="Open Sans"/>
                          <a:ea typeface="Open Sans"/>
                          <a:cs typeface="Open Sans"/>
                          <a:sym typeface="Open Sans"/>
                        </a:rPr>
                        <a:t>panjang_lintasan_km</a:t>
                      </a:r>
                      <a:endParaRPr sz="1200">
                        <a:solidFill>
                          <a:schemeClr val="dk1"/>
                        </a:solidFill>
                        <a:latin typeface="Open Sans"/>
                        <a:ea typeface="Open Sans"/>
                        <a:cs typeface="Open Sans"/>
                        <a:sym typeface="Open Sans"/>
                      </a:endParaRPr>
                    </a:p>
                    <a:p>
                      <a:pPr indent="0" lvl="0" marL="360000" rtl="0" algn="l">
                        <a:spcBef>
                          <a:spcPts val="0"/>
                        </a:spcBef>
                        <a:spcAft>
                          <a:spcPts val="0"/>
                        </a:spcAft>
                        <a:buNone/>
                      </a:pPr>
                      <a:r>
                        <a:rPr lang="en-ID" sz="1200">
                          <a:solidFill>
                            <a:schemeClr val="dk1"/>
                          </a:solidFill>
                          <a:latin typeface="Open Sans"/>
                          <a:ea typeface="Open Sans"/>
                          <a:cs typeface="Open Sans"/>
                          <a:sym typeface="Open Sans"/>
                        </a:rPr>
                        <a:t>jumlah_penumpang	</a:t>
                      </a:r>
                      <a:endParaRPr sz="1200">
                        <a:solidFill>
                          <a:schemeClr val="dk1"/>
                        </a:solidFill>
                        <a:latin typeface="Open Sans"/>
                        <a:ea typeface="Open Sans"/>
                        <a:cs typeface="Open Sans"/>
                        <a:sym typeface="Open Sans"/>
                      </a:endParaRPr>
                    </a:p>
                    <a:p>
                      <a:pPr indent="360000" lvl="0" marL="0" rtl="0" algn="l">
                        <a:spcBef>
                          <a:spcPts val="0"/>
                        </a:spcBef>
                        <a:spcAft>
                          <a:spcPts val="0"/>
                        </a:spcAft>
                        <a:buNone/>
                      </a:pPr>
                      <a:r>
                        <a:rPr lang="en-ID" sz="1200">
                          <a:solidFill>
                            <a:schemeClr val="dk1"/>
                          </a:solidFill>
                          <a:latin typeface="Open Sans"/>
                          <a:ea typeface="Open Sans"/>
                          <a:cs typeface="Open Sans"/>
                          <a:sym typeface="Open Sans"/>
                        </a:rPr>
                        <a:t>Revenue_month</a:t>
                      </a:r>
                      <a:endParaRPr sz="1200">
                        <a:solidFill>
                          <a:schemeClr val="dk1"/>
                        </a:solidFill>
                        <a:latin typeface="Open Sans"/>
                        <a:ea typeface="Open Sans"/>
                        <a:cs typeface="Open Sans"/>
                        <a:sym typeface="Open Sans"/>
                      </a:endParaRPr>
                    </a:p>
                    <a:p>
                      <a:pPr indent="-166201" lvl="0" marL="360000" rtl="0" algn="l">
                        <a:spcBef>
                          <a:spcPts val="0"/>
                        </a:spcBef>
                        <a:spcAft>
                          <a:spcPts val="0"/>
                        </a:spcAft>
                        <a:buClr>
                          <a:schemeClr val="dk1"/>
                        </a:buClr>
                        <a:buSzPts val="1200"/>
                        <a:buFont typeface="Open Sans"/>
                        <a:buChar char="●"/>
                      </a:pPr>
                      <a:r>
                        <a:rPr b="1" lang="en-ID" sz="1200">
                          <a:solidFill>
                            <a:schemeClr val="dk1"/>
                          </a:solidFill>
                          <a:latin typeface="Open Sans"/>
                          <a:ea typeface="Open Sans"/>
                          <a:cs typeface="Open Sans"/>
                          <a:sym typeface="Open Sans"/>
                        </a:rPr>
                        <a:t>Standardisasi/Normalisasi Data</a:t>
                      </a:r>
                      <a:endParaRPr b="1" sz="1200">
                        <a:solidFill>
                          <a:schemeClr val="dk1"/>
                        </a:solidFill>
                        <a:latin typeface="Open Sans"/>
                        <a:ea typeface="Open Sans"/>
                        <a:cs typeface="Open Sans"/>
                        <a:sym typeface="Open Sans"/>
                      </a:endParaRPr>
                    </a:p>
                    <a:p>
                      <a:pPr indent="-166201" lvl="0" marL="360000" rtl="0" algn="l">
                        <a:spcBef>
                          <a:spcPts val="0"/>
                        </a:spcBef>
                        <a:spcAft>
                          <a:spcPts val="0"/>
                        </a:spcAft>
                        <a:buClr>
                          <a:schemeClr val="dk1"/>
                        </a:buClr>
                        <a:buSzPts val="1200"/>
                        <a:buFont typeface="Open Sans"/>
                        <a:buChar char="●"/>
                      </a:pPr>
                      <a:r>
                        <a:rPr b="1" lang="en-ID" sz="1200">
                          <a:solidFill>
                            <a:schemeClr val="dk1"/>
                          </a:solidFill>
                          <a:latin typeface="Open Sans"/>
                          <a:ea typeface="Open Sans"/>
                          <a:cs typeface="Open Sans"/>
                          <a:sym typeface="Open Sans"/>
                        </a:rPr>
                        <a:t>Elbow Method untuk menentukan jumlah kluster</a:t>
                      </a:r>
                      <a:endParaRPr b="1"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b="1" sz="1200">
                        <a:solidFill>
                          <a:schemeClr val="dk1"/>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4775">
                <a:tc>
                  <a:txBody>
                    <a:bodyPr/>
                    <a:lstStyle/>
                    <a:p>
                      <a:pPr indent="0" lvl="0" marL="0" rtl="0" algn="l">
                        <a:spcBef>
                          <a:spcPts val="0"/>
                        </a:spcBef>
                        <a:spcAft>
                          <a:spcPts val="0"/>
                        </a:spcAft>
                        <a:buClr>
                          <a:srgbClr val="000000"/>
                        </a:buClr>
                        <a:buSzPts val="1800"/>
                        <a:buFont typeface="Arial"/>
                        <a:buNone/>
                      </a:pPr>
                      <a:r>
                        <a:rPr b="1" lang="en-ID" sz="1200">
                          <a:solidFill>
                            <a:schemeClr val="dk1"/>
                          </a:solidFill>
                          <a:latin typeface="Open Sans"/>
                          <a:ea typeface="Open Sans"/>
                          <a:cs typeface="Open Sans"/>
                          <a:sym typeface="Open Sans"/>
                        </a:rPr>
                        <a:t>7. Modelling: KMeans Clustering</a:t>
                      </a:r>
                      <a:endParaRPr b="1" sz="1200">
                        <a:solidFill>
                          <a:schemeClr val="dk1"/>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63775">
                <a:tc>
                  <a:txBody>
                    <a:bodyPr/>
                    <a:lstStyle/>
                    <a:p>
                      <a:pPr indent="0" lvl="0" marL="0" rtl="0" algn="l">
                        <a:spcBef>
                          <a:spcPts val="0"/>
                        </a:spcBef>
                        <a:spcAft>
                          <a:spcPts val="0"/>
                        </a:spcAft>
                        <a:buNone/>
                      </a:pPr>
                      <a:r>
                        <a:rPr b="1" lang="en-ID" sz="1200">
                          <a:solidFill>
                            <a:schemeClr val="dk1"/>
                          </a:solidFill>
                          <a:latin typeface="Open Sans"/>
                          <a:ea typeface="Open Sans"/>
                          <a:cs typeface="Open Sans"/>
                          <a:sym typeface="Open Sans"/>
                        </a:rPr>
                        <a:t>8. Evaluasi Model</a:t>
                      </a:r>
                      <a:endParaRPr b="1" sz="1200">
                        <a:solidFill>
                          <a:schemeClr val="dk1"/>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2" name="Google Shape;252;gf8aa8a6717_1_8"/>
          <p:cNvSpPr txBox="1"/>
          <p:nvPr/>
        </p:nvSpPr>
        <p:spPr>
          <a:xfrm>
            <a:off x="5797550" y="98425"/>
            <a:ext cx="3000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D" sz="1600">
                <a:solidFill>
                  <a:schemeClr val="dk1"/>
                </a:solidFill>
                <a:latin typeface="DM Serif Display"/>
                <a:ea typeface="DM Serif Display"/>
                <a:cs typeface="DM Serif Display"/>
                <a:sym typeface="DM Serif Display"/>
              </a:rPr>
              <a:t>Tools: Google Colab (Python)</a:t>
            </a:r>
            <a:endParaRPr sz="1600">
              <a:solidFill>
                <a:schemeClr val="dk1"/>
              </a:solidFill>
              <a:latin typeface="DM Serif Display"/>
              <a:ea typeface="DM Serif Display"/>
              <a:cs typeface="DM Serif Display"/>
              <a:sym typeface="DM Serif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f8aa8a6717_1_29"/>
          <p:cNvSpPr/>
          <p:nvPr/>
        </p:nvSpPr>
        <p:spPr>
          <a:xfrm rot="2700000">
            <a:off x="5231438" y="1909812"/>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f8aa8a6717_1_29"/>
          <p:cNvSpPr/>
          <p:nvPr/>
        </p:nvSpPr>
        <p:spPr>
          <a:xfrm rot="2700000">
            <a:off x="5231438" y="1996616"/>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f8aa8a6717_1_29"/>
          <p:cNvSpPr txBox="1"/>
          <p:nvPr/>
        </p:nvSpPr>
        <p:spPr>
          <a:xfrm>
            <a:off x="6561175" y="4114200"/>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Insight </a:t>
            </a:r>
            <a:endParaRPr b="0" i="0" sz="1400" u="none" cap="none" strike="noStrike">
              <a:solidFill>
                <a:srgbClr val="000000"/>
              </a:solidFill>
              <a:latin typeface="Arial"/>
              <a:ea typeface="Arial"/>
              <a:cs typeface="Arial"/>
              <a:sym typeface="Arial"/>
            </a:endParaRPr>
          </a:p>
        </p:txBody>
      </p:sp>
      <p:sp>
        <p:nvSpPr>
          <p:cNvPr id="260" name="Google Shape;260;gf8aa8a6717_1_29"/>
          <p:cNvSpPr txBox="1"/>
          <p:nvPr>
            <p:ph type="ctrTitle"/>
          </p:nvPr>
        </p:nvSpPr>
        <p:spPr>
          <a:xfrm>
            <a:off x="252925" y="57400"/>
            <a:ext cx="41628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300"/>
              <a:t>Visualisasi (1)</a:t>
            </a:r>
            <a:endParaRPr sz="2300"/>
          </a:p>
        </p:txBody>
      </p:sp>
      <p:pic>
        <p:nvPicPr>
          <p:cNvPr id="261" name="Google Shape;261;gf8aa8a6717_1_29"/>
          <p:cNvPicPr preferRelativeResize="0"/>
          <p:nvPr/>
        </p:nvPicPr>
        <p:blipFill>
          <a:blip r:embed="rId3">
            <a:alphaModFix/>
          </a:blip>
          <a:stretch>
            <a:fillRect/>
          </a:stretch>
        </p:blipFill>
        <p:spPr>
          <a:xfrm>
            <a:off x="344950" y="631225"/>
            <a:ext cx="6205127" cy="3593925"/>
          </a:xfrm>
          <a:prstGeom prst="rect">
            <a:avLst/>
          </a:prstGeom>
          <a:noFill/>
          <a:ln cap="flat" cmpd="sng" w="25400">
            <a:solidFill>
              <a:srgbClr val="1B374F"/>
            </a:solidFill>
            <a:prstDash val="solid"/>
            <a:round/>
            <a:headEnd len="sm" w="sm" type="none"/>
            <a:tailEnd len="sm" w="sm" type="none"/>
          </a:ln>
          <a:effectLst>
            <a:outerShdw blurRad="50800" sx="38000" rotWithShape="0" algn="ctr" dir="5400000" dist="50800" sy="38000">
              <a:srgbClr val="000000">
                <a:alpha val="5490"/>
              </a:srgbClr>
            </a:outerShdw>
          </a:effectLst>
        </p:spPr>
      </p:pic>
      <p:sp>
        <p:nvSpPr>
          <p:cNvPr id="262" name="Google Shape;262;gf8aa8a6717_1_29"/>
          <p:cNvSpPr txBox="1"/>
          <p:nvPr>
            <p:ph type="ctrTitle"/>
          </p:nvPr>
        </p:nvSpPr>
        <p:spPr>
          <a:xfrm>
            <a:off x="6795525" y="631225"/>
            <a:ext cx="2093700" cy="40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200">
              <a:latin typeface="Open Sans"/>
              <a:ea typeface="Open Sans"/>
              <a:cs typeface="Open Sans"/>
              <a:sym typeface="Open Sans"/>
            </a:endParaRPr>
          </a:p>
          <a:p>
            <a:pPr indent="0" lvl="0" marL="0" rtl="0" algn="l">
              <a:spcBef>
                <a:spcPts val="0"/>
              </a:spcBef>
              <a:spcAft>
                <a:spcPts val="0"/>
              </a:spcAft>
              <a:buNone/>
            </a:pPr>
            <a:r>
              <a:rPr lang="en-ID" sz="1200">
                <a:latin typeface="Open Sans"/>
                <a:ea typeface="Open Sans"/>
                <a:cs typeface="Open Sans"/>
                <a:sym typeface="Open Sans"/>
              </a:rPr>
              <a:t>Dari analisis perbandingan jumlah penumpang tarif pagi dan tarif normal dapat terlihat bahwa terdapat </a:t>
            </a:r>
            <a:r>
              <a:rPr lang="en-ID" sz="1200">
                <a:latin typeface="Open Sans"/>
                <a:ea typeface="Open Sans"/>
                <a:cs typeface="Open Sans"/>
                <a:sym typeface="Open Sans"/>
              </a:rPr>
              <a:t>2 koridor yang memiliki persentase penumpang pagi terbanyak berada pada </a:t>
            </a:r>
            <a:r>
              <a:rPr b="1" lang="en-ID" sz="1200">
                <a:latin typeface="Open Sans"/>
                <a:ea typeface="Open Sans"/>
                <a:cs typeface="Open Sans"/>
                <a:sym typeface="Open Sans"/>
              </a:rPr>
              <a:t>koridor 11 (Pulo Gebang, Jatim - Kp.Melayu, Jaktim) dan koridor 7 (Kp. Rambutan, Jaktim - Kp. Melayu dan Jaktim)</a:t>
            </a:r>
            <a:endParaRPr b="1"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f8aa8a6717_0_45"/>
          <p:cNvSpPr/>
          <p:nvPr/>
        </p:nvSpPr>
        <p:spPr>
          <a:xfrm rot="2700000">
            <a:off x="5231438" y="1909812"/>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f8aa8a6717_0_45"/>
          <p:cNvSpPr/>
          <p:nvPr/>
        </p:nvSpPr>
        <p:spPr>
          <a:xfrm rot="2700000">
            <a:off x="5231438" y="1996616"/>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f8aa8a6717_0_45"/>
          <p:cNvSpPr txBox="1"/>
          <p:nvPr/>
        </p:nvSpPr>
        <p:spPr>
          <a:xfrm>
            <a:off x="6561175" y="4114200"/>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Insight </a:t>
            </a:r>
            <a:endParaRPr b="0" i="0" sz="1400" u="none" cap="none" strike="noStrike">
              <a:solidFill>
                <a:srgbClr val="000000"/>
              </a:solidFill>
              <a:latin typeface="Arial"/>
              <a:ea typeface="Arial"/>
              <a:cs typeface="Arial"/>
              <a:sym typeface="Arial"/>
            </a:endParaRPr>
          </a:p>
        </p:txBody>
      </p:sp>
      <p:pic>
        <p:nvPicPr>
          <p:cNvPr id="270" name="Google Shape;270;gf8aa8a6717_0_45"/>
          <p:cNvPicPr preferRelativeResize="0"/>
          <p:nvPr/>
        </p:nvPicPr>
        <p:blipFill>
          <a:blip r:embed="rId3">
            <a:alphaModFix/>
          </a:blip>
          <a:stretch>
            <a:fillRect/>
          </a:stretch>
        </p:blipFill>
        <p:spPr>
          <a:xfrm>
            <a:off x="461500" y="712750"/>
            <a:ext cx="6334000" cy="3806350"/>
          </a:xfrm>
          <a:prstGeom prst="rect">
            <a:avLst/>
          </a:prstGeom>
          <a:noFill/>
          <a:ln cap="flat" cmpd="sng" w="25400">
            <a:solidFill>
              <a:srgbClr val="1B374F"/>
            </a:solidFill>
            <a:prstDash val="solid"/>
            <a:round/>
            <a:headEnd len="sm" w="sm" type="none"/>
            <a:tailEnd len="sm" w="sm" type="none"/>
          </a:ln>
          <a:effectLst>
            <a:outerShdw blurRad="50800" sx="38000" rotWithShape="0" algn="ctr" dir="5400000" dist="50800" sy="38000">
              <a:srgbClr val="000000">
                <a:alpha val="5490"/>
              </a:srgbClr>
            </a:outerShdw>
          </a:effectLst>
        </p:spPr>
      </p:pic>
      <p:sp>
        <p:nvSpPr>
          <p:cNvPr id="271" name="Google Shape;271;gf8aa8a6717_0_45"/>
          <p:cNvSpPr txBox="1"/>
          <p:nvPr>
            <p:ph type="ctrTitle"/>
          </p:nvPr>
        </p:nvSpPr>
        <p:spPr>
          <a:xfrm>
            <a:off x="252925" y="57400"/>
            <a:ext cx="41628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300"/>
              <a:t>Visualisasi (2)</a:t>
            </a:r>
            <a:endParaRPr sz="2300"/>
          </a:p>
        </p:txBody>
      </p:sp>
      <p:sp>
        <p:nvSpPr>
          <p:cNvPr id="272" name="Google Shape;272;gf8aa8a6717_0_45"/>
          <p:cNvSpPr txBox="1"/>
          <p:nvPr/>
        </p:nvSpPr>
        <p:spPr>
          <a:xfrm>
            <a:off x="6982275" y="1438950"/>
            <a:ext cx="1904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1300">
                <a:solidFill>
                  <a:schemeClr val="dk1"/>
                </a:solidFill>
                <a:latin typeface="Open Sans"/>
                <a:ea typeface="Open Sans"/>
                <a:cs typeface="Open Sans"/>
                <a:sym typeface="Open Sans"/>
              </a:rPr>
              <a:t>Dari analisis persentase penumpang tarif pagi berdasarkan arah dapat terlihat bahwa </a:t>
            </a:r>
            <a:r>
              <a:rPr b="1" lang="en-ID" sz="1300">
                <a:solidFill>
                  <a:schemeClr val="dk1"/>
                </a:solidFill>
                <a:latin typeface="Open Sans"/>
                <a:ea typeface="Open Sans"/>
                <a:cs typeface="Open Sans"/>
                <a:sym typeface="Open Sans"/>
              </a:rPr>
              <a:t>penumpang untuk tarif pagi terbanyak berasal dari wilayah timur</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f8aa8a6717_0_56"/>
          <p:cNvSpPr/>
          <p:nvPr/>
        </p:nvSpPr>
        <p:spPr>
          <a:xfrm rot="2700000">
            <a:off x="5231438" y="1909812"/>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f8aa8a6717_0_56"/>
          <p:cNvSpPr/>
          <p:nvPr/>
        </p:nvSpPr>
        <p:spPr>
          <a:xfrm rot="2700000">
            <a:off x="5231438" y="1996616"/>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f8aa8a6717_0_56"/>
          <p:cNvSpPr txBox="1"/>
          <p:nvPr/>
        </p:nvSpPr>
        <p:spPr>
          <a:xfrm>
            <a:off x="6561175" y="4114200"/>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Insight </a:t>
            </a:r>
            <a:endParaRPr b="0" i="0" sz="1400" u="none" cap="none" strike="noStrike">
              <a:solidFill>
                <a:srgbClr val="000000"/>
              </a:solidFill>
              <a:latin typeface="Arial"/>
              <a:ea typeface="Arial"/>
              <a:cs typeface="Arial"/>
              <a:sym typeface="Arial"/>
            </a:endParaRPr>
          </a:p>
        </p:txBody>
      </p:sp>
      <p:sp>
        <p:nvSpPr>
          <p:cNvPr id="280" name="Google Shape;280;gf8aa8a6717_0_56"/>
          <p:cNvSpPr txBox="1"/>
          <p:nvPr>
            <p:ph type="ctrTitle"/>
          </p:nvPr>
        </p:nvSpPr>
        <p:spPr>
          <a:xfrm>
            <a:off x="6029275" y="981875"/>
            <a:ext cx="2578800" cy="40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1400">
                <a:latin typeface="Open Sans"/>
                <a:ea typeface="Open Sans"/>
                <a:cs typeface="Open Sans"/>
                <a:sym typeface="Open Sans"/>
              </a:rPr>
              <a:t>Jika dilihat dari grafik hubungan antara </a:t>
            </a:r>
            <a:r>
              <a:rPr i="1" lang="en-ID" sz="1400">
                <a:latin typeface="Open Sans"/>
                <a:ea typeface="Open Sans"/>
                <a:cs typeface="Open Sans"/>
                <a:sym typeface="Open Sans"/>
              </a:rPr>
              <a:t>revenue </a:t>
            </a:r>
            <a:r>
              <a:rPr lang="en-ID" sz="1400">
                <a:latin typeface="Open Sans"/>
                <a:ea typeface="Open Sans"/>
                <a:cs typeface="Open Sans"/>
                <a:sym typeface="Open Sans"/>
              </a:rPr>
              <a:t>dengan panjang lintasan tidak memiliki korelasi. Sehingga, dapat diketahui bahwa kondisi saat ini </a:t>
            </a:r>
            <a:r>
              <a:rPr b="1" lang="en-ID" sz="1400">
                <a:latin typeface="Open Sans"/>
                <a:ea typeface="Open Sans"/>
                <a:cs typeface="Open Sans"/>
                <a:sym typeface="Open Sans"/>
              </a:rPr>
              <a:t>panjang lintasan tidak berpengaruh terhadap pendapatan</a:t>
            </a:r>
            <a:r>
              <a:rPr lang="en-ID" sz="1400">
                <a:latin typeface="Open Sans"/>
                <a:ea typeface="Open Sans"/>
                <a:cs typeface="Open Sans"/>
                <a:sym typeface="Open Sans"/>
              </a:rPr>
              <a:t>. Solusi yang dapat diambil yaitu menambah tarif jika panjang lintasan semakin jauh dan dapat menambah </a:t>
            </a:r>
            <a:r>
              <a:rPr i="1" lang="en-ID" sz="1400">
                <a:latin typeface="Open Sans"/>
                <a:ea typeface="Open Sans"/>
                <a:cs typeface="Open Sans"/>
                <a:sym typeface="Open Sans"/>
              </a:rPr>
              <a:t>revenue-</a:t>
            </a:r>
            <a:r>
              <a:rPr lang="en-ID" sz="1400">
                <a:latin typeface="Open Sans"/>
                <a:ea typeface="Open Sans"/>
                <a:cs typeface="Open Sans"/>
                <a:sym typeface="Open Sans"/>
              </a:rPr>
              <a:t>nya</a:t>
            </a:r>
            <a:endParaRPr sz="1400">
              <a:latin typeface="Open Sans"/>
              <a:ea typeface="Open Sans"/>
              <a:cs typeface="Open Sans"/>
              <a:sym typeface="Open Sans"/>
            </a:endParaRPr>
          </a:p>
          <a:p>
            <a:pPr indent="0" lvl="0" marL="0" rtl="0" algn="l">
              <a:lnSpc>
                <a:spcPct val="100000"/>
              </a:lnSpc>
              <a:spcBef>
                <a:spcPts val="0"/>
              </a:spcBef>
              <a:spcAft>
                <a:spcPts val="0"/>
              </a:spcAft>
              <a:buSzPts val="1800"/>
              <a:buNone/>
            </a:pPr>
            <a:r>
              <a:t/>
            </a:r>
            <a:endParaRPr sz="1400">
              <a:latin typeface="Open Sans"/>
              <a:ea typeface="Open Sans"/>
              <a:cs typeface="Open Sans"/>
              <a:sym typeface="Open Sans"/>
            </a:endParaRPr>
          </a:p>
        </p:txBody>
      </p:sp>
      <p:pic>
        <p:nvPicPr>
          <p:cNvPr id="281" name="Google Shape;281;gf8aa8a6717_0_56"/>
          <p:cNvPicPr preferRelativeResize="0"/>
          <p:nvPr/>
        </p:nvPicPr>
        <p:blipFill>
          <a:blip r:embed="rId3">
            <a:alphaModFix/>
          </a:blip>
          <a:stretch>
            <a:fillRect/>
          </a:stretch>
        </p:blipFill>
        <p:spPr>
          <a:xfrm>
            <a:off x="451950" y="590625"/>
            <a:ext cx="5212600" cy="4229550"/>
          </a:xfrm>
          <a:prstGeom prst="rect">
            <a:avLst/>
          </a:prstGeom>
          <a:noFill/>
          <a:ln cap="flat" cmpd="sng" w="25400">
            <a:solidFill>
              <a:srgbClr val="1B374F"/>
            </a:solidFill>
            <a:prstDash val="solid"/>
            <a:round/>
            <a:headEnd len="sm" w="sm" type="none"/>
            <a:tailEnd len="sm" w="sm" type="none"/>
          </a:ln>
          <a:effectLst>
            <a:outerShdw blurRad="50800" sx="38000" rotWithShape="0" algn="ctr" dir="5400000" dist="50800" sy="38000">
              <a:srgbClr val="000000">
                <a:alpha val="5490"/>
              </a:srgbClr>
            </a:outerShdw>
          </a:effectLst>
        </p:spPr>
      </p:pic>
      <p:sp>
        <p:nvSpPr>
          <p:cNvPr id="282" name="Google Shape;282;gf8aa8a6717_0_56"/>
          <p:cNvSpPr txBox="1"/>
          <p:nvPr>
            <p:ph type="ctrTitle"/>
          </p:nvPr>
        </p:nvSpPr>
        <p:spPr>
          <a:xfrm>
            <a:off x="252925" y="57400"/>
            <a:ext cx="4162800" cy="4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300"/>
              <a:t>Visualisasi (3)</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12"/>
          <p:cNvSpPr txBox="1"/>
          <p:nvPr>
            <p:ph type="ctrTitle"/>
          </p:nvPr>
        </p:nvSpPr>
        <p:spPr>
          <a:xfrm flipH="1">
            <a:off x="2609224" y="2243225"/>
            <a:ext cx="3060055" cy="192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ID" sz="4000">
                <a:solidFill>
                  <a:schemeClr val="lt1"/>
                </a:solidFill>
              </a:rPr>
              <a:t>Modelling &amp; Evaluation</a:t>
            </a:r>
            <a:endParaRPr sz="4000">
              <a:solidFill>
                <a:schemeClr val="lt1"/>
              </a:solidFill>
            </a:endParaRPr>
          </a:p>
        </p:txBody>
      </p:sp>
      <p:sp>
        <p:nvSpPr>
          <p:cNvPr id="288" name="Google Shape;288;p12"/>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ID">
                <a:solidFill>
                  <a:schemeClr val="lt1"/>
                </a:solidFill>
              </a:rPr>
              <a:t>04</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fac24318a1_0_6"/>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Persiapan Model Clustering</a:t>
            </a:r>
            <a:endParaRPr b="1" sz="2750">
              <a:solidFill>
                <a:srgbClr val="0F2B5F"/>
              </a:solidFill>
              <a:latin typeface="Roboto"/>
              <a:ea typeface="Roboto"/>
              <a:cs typeface="Roboto"/>
              <a:sym typeface="Roboto"/>
            </a:endParaRPr>
          </a:p>
        </p:txBody>
      </p:sp>
      <p:sp>
        <p:nvSpPr>
          <p:cNvPr id="294" name="Google Shape;294;gfac24318a1_0_6"/>
          <p:cNvSpPr txBox="1"/>
          <p:nvPr/>
        </p:nvSpPr>
        <p:spPr>
          <a:xfrm>
            <a:off x="342375" y="693175"/>
            <a:ext cx="8020800" cy="3909600"/>
          </a:xfrm>
          <a:prstGeom prst="rect">
            <a:avLst/>
          </a:prstGeom>
          <a:noFill/>
          <a:ln>
            <a:noFill/>
          </a:ln>
        </p:spPr>
        <p:txBody>
          <a:bodyPr anchorCtr="0" anchor="t" bIns="91425" lIns="91425" spcFirstLastPara="1" rIns="91425" wrap="square" tIns="91425">
            <a:spAutoFit/>
          </a:bodyPr>
          <a:lstStyle/>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Menyiapkan fitur yang digunakan untuk modelling</a:t>
            </a:r>
            <a:endParaRPr b="1" sz="16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Panjang_lintasan_km</a:t>
            </a:r>
            <a:endParaRPr b="1"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S</a:t>
            </a:r>
            <a:r>
              <a:rPr lang="en-ID" sz="1300">
                <a:solidFill>
                  <a:schemeClr val="dk1"/>
                </a:solidFill>
                <a:latin typeface="Open Sans"/>
                <a:ea typeface="Open Sans"/>
                <a:cs typeface="Open Sans"/>
                <a:sym typeface="Open Sans"/>
              </a:rPr>
              <a:t>emakin panjang lintasannya tentu semakin banyak penumpang yang dapat menggunakan transportasi tersebut.</a:t>
            </a:r>
            <a:endParaRPr sz="13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Jumlah_penumpang</a:t>
            </a:r>
            <a:r>
              <a:rPr lang="en-ID"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Representasi banyak penumpang pada setiap koridor, semakin banyak penumpang tentunya akan menghasilkan revenue yang tinggi.</a:t>
            </a:r>
            <a:endParaRPr sz="13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Revenue_month</a:t>
            </a:r>
            <a:endParaRPr b="1"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Penghasilan yang didapatkan setiap koridor per bulan, semakin besar kalkulasi </a:t>
            </a:r>
            <a:r>
              <a:rPr i="1" lang="en-ID" sz="1300">
                <a:solidFill>
                  <a:schemeClr val="dk1"/>
                </a:solidFill>
                <a:latin typeface="Open Sans"/>
                <a:ea typeface="Open Sans"/>
                <a:cs typeface="Open Sans"/>
                <a:sym typeface="Open Sans"/>
              </a:rPr>
              <a:t>revenue </a:t>
            </a:r>
            <a:r>
              <a:rPr lang="en-ID" sz="1300">
                <a:solidFill>
                  <a:schemeClr val="dk1"/>
                </a:solidFill>
                <a:latin typeface="Open Sans"/>
                <a:ea typeface="Open Sans"/>
                <a:cs typeface="Open Sans"/>
                <a:sym typeface="Open Sans"/>
              </a:rPr>
              <a:t>per bulan tentunya menunjukkan koridor-koridor yang pada akan penumpang.</a:t>
            </a:r>
            <a:endParaRPr sz="1300">
              <a:solidFill>
                <a:schemeClr val="dk1"/>
              </a:solidFill>
              <a:latin typeface="Open Sans"/>
              <a:ea typeface="Open Sans"/>
              <a:cs typeface="Open Sans"/>
              <a:sym typeface="Open Sans"/>
            </a:endParaRPr>
          </a:p>
          <a:p>
            <a:pPr indent="0" lvl="0" marL="809999" rtl="0" algn="just">
              <a:spcBef>
                <a:spcPts val="0"/>
              </a:spcBef>
              <a:spcAft>
                <a:spcPts val="0"/>
              </a:spcAft>
              <a:buNone/>
            </a:pPr>
            <a:r>
              <a:t/>
            </a:r>
            <a:endParaRPr sz="1300">
              <a:solidFill>
                <a:schemeClr val="dk1"/>
              </a:solidFill>
              <a:latin typeface="Open Sans"/>
              <a:ea typeface="Open Sans"/>
              <a:cs typeface="Open Sans"/>
              <a:sym typeface="Open Sans"/>
            </a:endParaRPr>
          </a:p>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Melakukan Standarisasi/Normalisasi Data</a:t>
            </a:r>
            <a:endParaRPr b="1" sz="1600">
              <a:solidFill>
                <a:schemeClr val="dk1"/>
              </a:solidFill>
              <a:latin typeface="Open Sans"/>
              <a:ea typeface="Open Sans"/>
              <a:cs typeface="Open Sans"/>
              <a:sym typeface="Open Sans"/>
            </a:endParaRPr>
          </a:p>
          <a:p>
            <a:pPr indent="0" lvl="0" marL="360000" rtl="0" algn="just">
              <a:spcBef>
                <a:spcPts val="0"/>
              </a:spcBef>
              <a:spcAft>
                <a:spcPts val="0"/>
              </a:spcAft>
              <a:buNone/>
            </a:pPr>
            <a:r>
              <a:rPr lang="en-ID" sz="1300">
                <a:solidFill>
                  <a:schemeClr val="dk1"/>
                </a:solidFill>
                <a:latin typeface="Open Sans"/>
                <a:ea typeface="Open Sans"/>
                <a:cs typeface="Open Sans"/>
                <a:sym typeface="Open Sans"/>
              </a:rPr>
              <a:t>Sebelum </a:t>
            </a:r>
            <a:r>
              <a:rPr i="1" lang="en-ID" sz="1300">
                <a:solidFill>
                  <a:schemeClr val="dk1"/>
                </a:solidFill>
                <a:latin typeface="Open Sans"/>
                <a:ea typeface="Open Sans"/>
                <a:cs typeface="Open Sans"/>
                <a:sym typeface="Open Sans"/>
              </a:rPr>
              <a:t>modelling, </a:t>
            </a:r>
            <a:r>
              <a:rPr lang="en-ID" sz="1300">
                <a:solidFill>
                  <a:schemeClr val="dk1"/>
                </a:solidFill>
                <a:latin typeface="Open Sans"/>
                <a:ea typeface="Open Sans"/>
                <a:cs typeface="Open Sans"/>
                <a:sym typeface="Open Sans"/>
              </a:rPr>
              <a:t>semua data fitur dinormalisasi menggunakan fungsi </a:t>
            </a:r>
            <a:r>
              <a:rPr i="1" lang="en-ID" sz="1300">
                <a:solidFill>
                  <a:schemeClr val="dk1"/>
                </a:solidFill>
                <a:latin typeface="Open Sans"/>
                <a:ea typeface="Open Sans"/>
                <a:cs typeface="Open Sans"/>
                <a:sym typeface="Open Sans"/>
              </a:rPr>
              <a:t>MinMaxScaler.</a:t>
            </a:r>
            <a:endParaRPr i="1" sz="13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b="1" sz="1600">
              <a:solidFill>
                <a:schemeClr val="dk1"/>
              </a:solidFill>
              <a:latin typeface="Open Sans"/>
              <a:ea typeface="Open Sans"/>
              <a:cs typeface="Open Sans"/>
              <a:sym typeface="Open Sans"/>
            </a:endParaRPr>
          </a:p>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Membuat Elbow Method </a:t>
            </a:r>
            <a:endParaRPr b="1" sz="1600">
              <a:solidFill>
                <a:schemeClr val="dk1"/>
              </a:solidFill>
              <a:latin typeface="Open Sans"/>
              <a:ea typeface="Open Sans"/>
              <a:cs typeface="Open Sans"/>
              <a:sym typeface="Open Sans"/>
            </a:endParaRPr>
          </a:p>
          <a:p>
            <a:pPr indent="0" lvl="0" marL="360000" rtl="0" algn="just">
              <a:spcBef>
                <a:spcPts val="0"/>
              </a:spcBef>
              <a:spcAft>
                <a:spcPts val="0"/>
              </a:spcAft>
              <a:buNone/>
            </a:pPr>
            <a:r>
              <a:rPr lang="en-ID" sz="1300">
                <a:solidFill>
                  <a:schemeClr val="dk1"/>
                </a:solidFill>
                <a:latin typeface="Open Sans"/>
                <a:ea typeface="Open Sans"/>
                <a:cs typeface="Open Sans"/>
                <a:sym typeface="Open Sans"/>
              </a:rPr>
              <a:t>Digunakan untuk menentukan jumlah </a:t>
            </a:r>
            <a:r>
              <a:rPr i="1" lang="en-ID" sz="1300">
                <a:solidFill>
                  <a:schemeClr val="dk1"/>
                </a:solidFill>
                <a:latin typeface="Open Sans"/>
                <a:ea typeface="Open Sans"/>
                <a:cs typeface="Open Sans"/>
                <a:sym typeface="Open Sans"/>
              </a:rPr>
              <a:t>cluster </a:t>
            </a:r>
            <a:r>
              <a:rPr lang="en-ID" sz="1300">
                <a:solidFill>
                  <a:schemeClr val="dk1"/>
                </a:solidFill>
                <a:latin typeface="Open Sans"/>
                <a:ea typeface="Open Sans"/>
                <a:cs typeface="Open Sans"/>
                <a:sym typeface="Open Sans"/>
              </a:rPr>
              <a:t>yang optimal, sehingga menghasilkan persebaran data </a:t>
            </a:r>
            <a:r>
              <a:rPr i="1" lang="en-ID" sz="1300">
                <a:solidFill>
                  <a:schemeClr val="dk1"/>
                </a:solidFill>
                <a:latin typeface="Open Sans"/>
                <a:ea typeface="Open Sans"/>
                <a:cs typeface="Open Sans"/>
                <a:sym typeface="Open Sans"/>
              </a:rPr>
              <a:t>cluster </a:t>
            </a:r>
            <a:r>
              <a:rPr lang="en-ID" sz="1300">
                <a:solidFill>
                  <a:schemeClr val="dk1"/>
                </a:solidFill>
                <a:latin typeface="Open Sans"/>
                <a:ea typeface="Open Sans"/>
                <a:cs typeface="Open Sans"/>
                <a:sym typeface="Open Sans"/>
              </a:rPr>
              <a:t>yang lebih relevan dan akurat.</a:t>
            </a:r>
            <a:endParaRPr sz="1500">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f9eee66f40_3_40"/>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Elbow Method</a:t>
            </a:r>
            <a:endParaRPr b="1" sz="2750">
              <a:solidFill>
                <a:srgbClr val="0F2B5F"/>
              </a:solidFill>
              <a:latin typeface="Roboto"/>
              <a:ea typeface="Roboto"/>
              <a:cs typeface="Roboto"/>
              <a:sym typeface="Roboto"/>
            </a:endParaRPr>
          </a:p>
        </p:txBody>
      </p:sp>
      <p:sp>
        <p:nvSpPr>
          <p:cNvPr id="300" name="Google Shape;300;gf9eee66f40_3_40"/>
          <p:cNvSpPr txBox="1"/>
          <p:nvPr/>
        </p:nvSpPr>
        <p:spPr>
          <a:xfrm>
            <a:off x="402525" y="4278800"/>
            <a:ext cx="80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a:solidFill>
                  <a:schemeClr val="dk1"/>
                </a:solidFill>
                <a:latin typeface="Open Sans Light"/>
                <a:ea typeface="Open Sans Light"/>
                <a:cs typeface="Open Sans Light"/>
                <a:sym typeface="Open Sans Light"/>
              </a:rPr>
              <a:t>Dari grafik Elbow Method yang ada, menunjukkan bahwa dari titik 4  ke 5 memiliki perubahan sudut yang tidak terlalu signifikan, sehingga kemungkinan kluster terbaik adalah sebanyak 5.</a:t>
            </a:r>
            <a:endParaRPr>
              <a:solidFill>
                <a:schemeClr val="dk1"/>
              </a:solidFill>
              <a:latin typeface="Open Sans Light"/>
              <a:ea typeface="Open Sans Light"/>
              <a:cs typeface="Open Sans Light"/>
              <a:sym typeface="Open Sans Light"/>
            </a:endParaRPr>
          </a:p>
        </p:txBody>
      </p:sp>
      <p:pic>
        <p:nvPicPr>
          <p:cNvPr id="301" name="Google Shape;301;gf9eee66f40_3_40"/>
          <p:cNvPicPr preferRelativeResize="0"/>
          <p:nvPr/>
        </p:nvPicPr>
        <p:blipFill rotWithShape="1">
          <a:blip r:embed="rId3">
            <a:alphaModFix/>
          </a:blip>
          <a:srcRect b="6965" l="7561" r="6704" t="5091"/>
          <a:stretch/>
        </p:blipFill>
        <p:spPr>
          <a:xfrm>
            <a:off x="1163775" y="781350"/>
            <a:ext cx="6640474" cy="3405701"/>
          </a:xfrm>
          <a:prstGeom prst="rect">
            <a:avLst/>
          </a:prstGeom>
          <a:noFill/>
          <a:ln cap="flat" cmpd="sng" w="9525">
            <a:solidFill>
              <a:schemeClr val="dk1"/>
            </a:solidFill>
            <a:prstDash val="solid"/>
            <a:round/>
            <a:headEnd len="sm" w="sm" type="none"/>
            <a:tailEnd len="sm" w="sm" type="none"/>
          </a:ln>
        </p:spPr>
      </p:pic>
      <p:sp>
        <p:nvSpPr>
          <p:cNvPr id="302" name="Google Shape;302;gf9eee66f40_3_40"/>
          <p:cNvSpPr/>
          <p:nvPr/>
        </p:nvSpPr>
        <p:spPr>
          <a:xfrm>
            <a:off x="3723925" y="3230500"/>
            <a:ext cx="306600" cy="386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(1)</a:t>
            </a:r>
            <a:endParaRPr b="1" sz="2750">
              <a:solidFill>
                <a:srgbClr val="0F2B5F"/>
              </a:solidFill>
              <a:latin typeface="Roboto"/>
              <a:ea typeface="Roboto"/>
              <a:cs typeface="Roboto"/>
              <a:sym typeface="Roboto"/>
            </a:endParaRPr>
          </a:p>
        </p:txBody>
      </p:sp>
      <p:sp>
        <p:nvSpPr>
          <p:cNvPr id="308" name="Google Shape;308;p13"/>
          <p:cNvSpPr txBox="1"/>
          <p:nvPr/>
        </p:nvSpPr>
        <p:spPr>
          <a:xfrm>
            <a:off x="349000" y="689600"/>
            <a:ext cx="8179500" cy="79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D" sz="1850">
                <a:solidFill>
                  <a:srgbClr val="0F2B5F"/>
                </a:solidFill>
                <a:latin typeface="Open Sans"/>
                <a:ea typeface="Open Sans"/>
                <a:cs typeface="Open Sans"/>
                <a:sym typeface="Open Sans"/>
              </a:rPr>
              <a:t>Dari hasil </a:t>
            </a:r>
            <a:r>
              <a:rPr i="1" lang="en-ID" sz="1850">
                <a:solidFill>
                  <a:srgbClr val="0F2B5F"/>
                </a:solidFill>
                <a:latin typeface="Open Sans"/>
                <a:ea typeface="Open Sans"/>
                <a:cs typeface="Open Sans"/>
                <a:sym typeface="Open Sans"/>
              </a:rPr>
              <a:t>modelling</a:t>
            </a:r>
            <a:r>
              <a:rPr b="1" lang="en-ID" sz="1850">
                <a:solidFill>
                  <a:srgbClr val="0F2B5F"/>
                </a:solidFill>
                <a:latin typeface="Open Sans"/>
                <a:ea typeface="Open Sans"/>
                <a:cs typeface="Open Sans"/>
                <a:sym typeface="Open Sans"/>
              </a:rPr>
              <a:t> metode </a:t>
            </a:r>
            <a:r>
              <a:rPr b="1" i="1" lang="en-ID" sz="1850">
                <a:solidFill>
                  <a:srgbClr val="0F2B5F"/>
                </a:solidFill>
                <a:latin typeface="Open Sans"/>
                <a:ea typeface="Open Sans"/>
                <a:cs typeface="Open Sans"/>
                <a:sym typeface="Open Sans"/>
              </a:rPr>
              <a:t>clustering</a:t>
            </a:r>
            <a:r>
              <a:rPr b="1" lang="en-ID" sz="1850">
                <a:solidFill>
                  <a:srgbClr val="0F2B5F"/>
                </a:solidFill>
                <a:latin typeface="Open Sans"/>
                <a:ea typeface="Open Sans"/>
                <a:cs typeface="Open Sans"/>
                <a:sym typeface="Open Sans"/>
              </a:rPr>
              <a:t> K-Means</a:t>
            </a:r>
            <a:r>
              <a:rPr lang="en-ID" sz="1850">
                <a:solidFill>
                  <a:srgbClr val="0F2B5F"/>
                </a:solidFill>
                <a:latin typeface="Open Sans"/>
                <a:ea typeface="Open Sans"/>
                <a:cs typeface="Open Sans"/>
                <a:sym typeface="Open Sans"/>
              </a:rPr>
              <a:t> terdapat 5 </a:t>
            </a:r>
            <a:r>
              <a:rPr i="1" lang="en-ID" sz="1850">
                <a:solidFill>
                  <a:srgbClr val="0F2B5F"/>
                </a:solidFill>
                <a:latin typeface="Open Sans"/>
                <a:ea typeface="Open Sans"/>
                <a:cs typeface="Open Sans"/>
                <a:sym typeface="Open Sans"/>
              </a:rPr>
              <a:t>cluster </a:t>
            </a:r>
            <a:r>
              <a:rPr lang="en-ID" sz="1850">
                <a:solidFill>
                  <a:srgbClr val="0F2B5F"/>
                </a:solidFill>
                <a:latin typeface="Open Sans"/>
                <a:ea typeface="Open Sans"/>
                <a:cs typeface="Open Sans"/>
                <a:sym typeface="Open Sans"/>
              </a:rPr>
              <a:t>yang dapat digunakan untuk analisis rekomendasi dalam penentuan tarif.</a:t>
            </a:r>
            <a:endParaRPr sz="1850">
              <a:solidFill>
                <a:srgbClr val="0F2B5F"/>
              </a:solidFill>
              <a:latin typeface="Open Sans"/>
              <a:ea typeface="Open Sans"/>
              <a:cs typeface="Open Sans"/>
              <a:sym typeface="Open Sans"/>
            </a:endParaRPr>
          </a:p>
        </p:txBody>
      </p:sp>
      <p:pic>
        <p:nvPicPr>
          <p:cNvPr id="309" name="Google Shape;309;p13"/>
          <p:cNvPicPr preferRelativeResize="0"/>
          <p:nvPr/>
        </p:nvPicPr>
        <p:blipFill rotWithShape="1">
          <a:blip r:embed="rId3">
            <a:alphaModFix/>
          </a:blip>
          <a:srcRect b="3300" l="5827" r="6136" t="6754"/>
          <a:stretch/>
        </p:blipFill>
        <p:spPr>
          <a:xfrm>
            <a:off x="1853925" y="1412025"/>
            <a:ext cx="5169649" cy="3520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idx="1" type="subTitle"/>
          </p:nvPr>
        </p:nvSpPr>
        <p:spPr>
          <a:xfrm>
            <a:off x="2189269" y="1448303"/>
            <a:ext cx="25794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ID" sz="1400">
                <a:latin typeface="Open Sans"/>
                <a:ea typeface="Open Sans"/>
                <a:cs typeface="Open Sans"/>
                <a:sym typeface="Open Sans"/>
              </a:rPr>
              <a:t>Deneva Widyaningtyas</a:t>
            </a:r>
            <a:endParaRPr b="1" sz="1400">
              <a:latin typeface="Open Sans"/>
              <a:ea typeface="Open Sans"/>
              <a:cs typeface="Open Sans"/>
              <a:sym typeface="Open Sans"/>
            </a:endParaRPr>
          </a:p>
          <a:p>
            <a:pPr indent="0" lvl="0" marL="0" rtl="0" algn="l">
              <a:lnSpc>
                <a:spcPct val="100000"/>
              </a:lnSpc>
              <a:spcBef>
                <a:spcPts val="0"/>
              </a:spcBef>
              <a:spcAft>
                <a:spcPts val="0"/>
              </a:spcAft>
              <a:buSzPts val="1100"/>
              <a:buNone/>
            </a:pPr>
            <a:r>
              <a:rPr b="1" lang="en-ID" sz="1000">
                <a:latin typeface="Open Sans"/>
                <a:ea typeface="Open Sans"/>
                <a:cs typeface="Open Sans"/>
                <a:sym typeface="Open Sans"/>
              </a:rPr>
              <a:t>Graduate Universitas Pertamina</a:t>
            </a:r>
            <a:endParaRPr b="1" sz="1000">
              <a:latin typeface="Open Sans"/>
              <a:ea typeface="Open Sans"/>
              <a:cs typeface="Open Sans"/>
              <a:sym typeface="Open Sans"/>
            </a:endParaRPr>
          </a:p>
          <a:p>
            <a:pPr indent="0" lvl="0" marL="0" rtl="0" algn="l">
              <a:lnSpc>
                <a:spcPct val="100000"/>
              </a:lnSpc>
              <a:spcBef>
                <a:spcPts val="0"/>
              </a:spcBef>
              <a:spcAft>
                <a:spcPts val="0"/>
              </a:spcAft>
              <a:buSzPts val="1100"/>
              <a:buNone/>
            </a:pPr>
            <a:r>
              <a:rPr b="1" lang="en-ID" sz="1000">
                <a:latin typeface="Open Sans"/>
                <a:ea typeface="Open Sans"/>
                <a:cs typeface="Open Sans"/>
                <a:sym typeface="Open Sans"/>
              </a:rPr>
              <a:t>denevawidya@gmail.com</a:t>
            </a:r>
            <a:endParaRPr b="1" sz="1000">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b="1" sz="1400">
              <a:latin typeface="Open Sans"/>
              <a:ea typeface="Open Sans"/>
              <a:cs typeface="Open Sans"/>
              <a:sym typeface="Open Sans"/>
            </a:endParaRPr>
          </a:p>
        </p:txBody>
      </p:sp>
      <p:sp>
        <p:nvSpPr>
          <p:cNvPr id="116" name="Google Shape;116;p2"/>
          <p:cNvSpPr txBox="1"/>
          <p:nvPr>
            <p:ph type="title"/>
          </p:nvPr>
        </p:nvSpPr>
        <p:spPr>
          <a:xfrm flipH="1">
            <a:off x="120625" y="78950"/>
            <a:ext cx="5204400" cy="89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ID" sz="4400">
                <a:solidFill>
                  <a:schemeClr val="dk2"/>
                </a:solidFill>
              </a:rPr>
              <a:t>Our AXGEO_Team</a:t>
            </a:r>
            <a:endParaRPr sz="4400">
              <a:solidFill>
                <a:schemeClr val="dk2"/>
              </a:solidFill>
            </a:endParaRPr>
          </a:p>
        </p:txBody>
      </p:sp>
      <p:sp>
        <p:nvSpPr>
          <p:cNvPr id="117" name="Google Shape;117;p2"/>
          <p:cNvSpPr txBox="1"/>
          <p:nvPr/>
        </p:nvSpPr>
        <p:spPr>
          <a:xfrm>
            <a:off x="3083554" y="2048451"/>
            <a:ext cx="15537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Open Sans Light"/>
              <a:buNone/>
            </a:pPr>
            <a:r>
              <a:t/>
            </a:r>
            <a:endParaRPr b="0" i="0" sz="1100" u="none" cap="none" strike="noStrike">
              <a:solidFill>
                <a:schemeClr val="dk1"/>
              </a:solidFill>
              <a:latin typeface="Open Sans Light"/>
              <a:ea typeface="Open Sans Light"/>
              <a:cs typeface="Open Sans Light"/>
              <a:sym typeface="Open Sans Light"/>
            </a:endParaRPr>
          </a:p>
        </p:txBody>
      </p:sp>
      <p:sp>
        <p:nvSpPr>
          <p:cNvPr id="118" name="Google Shape;118;p2"/>
          <p:cNvSpPr txBox="1"/>
          <p:nvPr/>
        </p:nvSpPr>
        <p:spPr>
          <a:xfrm>
            <a:off x="2262624" y="3444241"/>
            <a:ext cx="26601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Open Sans Light"/>
              <a:buNone/>
            </a:pPr>
            <a:r>
              <a:rPr b="1" i="0" lang="en-ID" sz="1300" u="none" cap="none" strike="noStrike">
                <a:solidFill>
                  <a:schemeClr val="dk1"/>
                </a:solidFill>
                <a:latin typeface="Open Sans"/>
                <a:ea typeface="Open Sans"/>
                <a:cs typeface="Open Sans"/>
                <a:sym typeface="Open Sans"/>
              </a:rPr>
              <a:t>Jeremy Adi Padma Nagara</a:t>
            </a:r>
            <a:endParaRPr b="1" i="0" sz="13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100">
                <a:solidFill>
                  <a:schemeClr val="dk1"/>
                </a:solidFill>
                <a:latin typeface="Open Sans"/>
                <a:ea typeface="Open Sans"/>
                <a:cs typeface="Open Sans"/>
                <a:sym typeface="Open Sans"/>
              </a:rPr>
              <a:t>PT Maha Kimia Indonesia</a:t>
            </a:r>
            <a:endParaRPr b="1" sz="11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100">
                <a:solidFill>
                  <a:schemeClr val="dk1"/>
                </a:solidFill>
                <a:latin typeface="Open Sans"/>
                <a:ea typeface="Open Sans"/>
                <a:cs typeface="Open Sans"/>
                <a:sym typeface="Open Sans"/>
              </a:rPr>
              <a:t>jeremyadi55@gmail.com</a:t>
            </a:r>
            <a:endParaRPr b="1" sz="1100">
              <a:solidFill>
                <a:schemeClr val="dk1"/>
              </a:solidFill>
              <a:latin typeface="Open Sans"/>
              <a:ea typeface="Open Sans"/>
              <a:cs typeface="Open Sans"/>
              <a:sym typeface="Open Sans"/>
            </a:endParaRPr>
          </a:p>
        </p:txBody>
      </p:sp>
      <p:sp>
        <p:nvSpPr>
          <p:cNvPr id="119" name="Google Shape;119;p2"/>
          <p:cNvSpPr txBox="1"/>
          <p:nvPr/>
        </p:nvSpPr>
        <p:spPr>
          <a:xfrm>
            <a:off x="6455200" y="3444100"/>
            <a:ext cx="2660100" cy="2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Open Sans Light"/>
              <a:buNone/>
            </a:pPr>
            <a:r>
              <a:rPr b="1" i="0" lang="en-ID" sz="1400" u="none" cap="none" strike="noStrike">
                <a:solidFill>
                  <a:schemeClr val="dk1"/>
                </a:solidFill>
                <a:latin typeface="Open Sans"/>
                <a:ea typeface="Open Sans"/>
                <a:cs typeface="Open Sans"/>
                <a:sym typeface="Open Sans"/>
              </a:rPr>
              <a:t>Mega Dwi Astuti</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000">
                <a:solidFill>
                  <a:schemeClr val="dk1"/>
                </a:solidFill>
                <a:latin typeface="Open Sans"/>
                <a:ea typeface="Open Sans"/>
                <a:cs typeface="Open Sans"/>
                <a:sym typeface="Open Sans"/>
              </a:rPr>
              <a:t>Graduate Universitas Pertamina</a:t>
            </a:r>
            <a:endParaRPr b="1" sz="10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000">
                <a:solidFill>
                  <a:schemeClr val="dk1"/>
                </a:solidFill>
                <a:latin typeface="Open Sans"/>
                <a:ea typeface="Open Sans"/>
                <a:cs typeface="Open Sans"/>
                <a:sym typeface="Open Sans"/>
              </a:rPr>
              <a:t>megadwiastuti1@gmail.com</a:t>
            </a:r>
            <a:endParaRPr b="1" sz="1000">
              <a:solidFill>
                <a:schemeClr val="dk1"/>
              </a:solidFill>
              <a:latin typeface="Open Sans"/>
              <a:ea typeface="Open Sans"/>
              <a:cs typeface="Open Sans"/>
              <a:sym typeface="Open Sans"/>
            </a:endParaRPr>
          </a:p>
        </p:txBody>
      </p:sp>
      <p:sp>
        <p:nvSpPr>
          <p:cNvPr id="120" name="Google Shape;120;p2"/>
          <p:cNvSpPr txBox="1"/>
          <p:nvPr/>
        </p:nvSpPr>
        <p:spPr>
          <a:xfrm>
            <a:off x="6482800" y="1464490"/>
            <a:ext cx="2313600" cy="52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Open Sans Light"/>
              <a:buNone/>
            </a:pPr>
            <a:r>
              <a:rPr b="1" i="0" lang="en-ID" sz="1400" u="none" cap="none" strike="noStrike">
                <a:solidFill>
                  <a:schemeClr val="dk1"/>
                </a:solidFill>
                <a:latin typeface="Open Sans"/>
                <a:ea typeface="Open Sans"/>
                <a:cs typeface="Open Sans"/>
                <a:sym typeface="Open Sans"/>
              </a:rPr>
              <a:t>Frans Riantoni Purba</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000">
                <a:solidFill>
                  <a:schemeClr val="dk1"/>
                </a:solidFill>
                <a:latin typeface="Open Sans"/>
                <a:ea typeface="Open Sans"/>
                <a:cs typeface="Open Sans"/>
                <a:sym typeface="Open Sans"/>
              </a:rPr>
              <a:t>Graduate Universitas Pertamina</a:t>
            </a:r>
            <a:endParaRPr b="1" sz="10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rPr b="1" lang="en-ID" sz="1000">
                <a:solidFill>
                  <a:schemeClr val="dk1"/>
                </a:solidFill>
                <a:latin typeface="Open Sans"/>
                <a:ea typeface="Open Sans"/>
                <a:cs typeface="Open Sans"/>
                <a:sym typeface="Open Sans"/>
              </a:rPr>
              <a:t>fransriantoni@gmail.com</a:t>
            </a:r>
            <a:endParaRPr b="1" sz="10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Open Sans Light"/>
              <a:buNone/>
            </a:pPr>
            <a:r>
              <a:t/>
            </a:r>
            <a:endParaRPr b="1">
              <a:solidFill>
                <a:schemeClr val="dk1"/>
              </a:solidFill>
              <a:latin typeface="Open Sans"/>
              <a:ea typeface="Open Sans"/>
              <a:cs typeface="Open Sans"/>
              <a:sym typeface="Open Sans"/>
            </a:endParaRPr>
          </a:p>
        </p:txBody>
      </p:sp>
      <p:sp>
        <p:nvSpPr>
          <p:cNvPr id="121" name="Google Shape;121;p2"/>
          <p:cNvSpPr txBox="1"/>
          <p:nvPr/>
        </p:nvSpPr>
        <p:spPr>
          <a:xfrm>
            <a:off x="6455200" y="3943225"/>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A</a:t>
            </a:r>
            <a:r>
              <a:rPr b="0" i="0" lang="en-ID" sz="2800" u="none" cap="none" strike="noStrike">
                <a:solidFill>
                  <a:srgbClr val="DADADA"/>
                </a:solidFill>
                <a:latin typeface="DM Serif Display"/>
                <a:ea typeface="DM Serif Display"/>
                <a:cs typeface="DM Serif Display"/>
                <a:sym typeface="DM Serif Display"/>
              </a:rPr>
              <a:t>XGEO_TEAM</a:t>
            </a:r>
            <a:endParaRPr b="0" i="0" sz="1400" u="none" cap="none" strike="noStrike">
              <a:solidFill>
                <a:srgbClr val="000000"/>
              </a:solidFill>
              <a:latin typeface="Arial"/>
              <a:ea typeface="Arial"/>
              <a:cs typeface="Arial"/>
              <a:sym typeface="Arial"/>
            </a:endParaRPr>
          </a:p>
        </p:txBody>
      </p:sp>
      <p:grpSp>
        <p:nvGrpSpPr>
          <p:cNvPr id="122" name="Google Shape;122;p2"/>
          <p:cNvGrpSpPr/>
          <p:nvPr/>
        </p:nvGrpSpPr>
        <p:grpSpPr>
          <a:xfrm>
            <a:off x="542961" y="1130905"/>
            <a:ext cx="1646313" cy="1644225"/>
            <a:chOff x="1629644" y="580571"/>
            <a:chExt cx="1646313" cy="1644225"/>
          </a:xfrm>
        </p:grpSpPr>
        <p:pic>
          <p:nvPicPr>
            <p:cNvPr id="123" name="Google Shape;123;p2"/>
            <p:cNvPicPr preferRelativeResize="0"/>
            <p:nvPr/>
          </p:nvPicPr>
          <p:blipFill rotWithShape="1">
            <a:blip r:embed="rId3">
              <a:alphaModFix/>
            </a:blip>
            <a:srcRect b="0" l="0" r="0" t="8146"/>
            <a:stretch/>
          </p:blipFill>
          <p:spPr>
            <a:xfrm>
              <a:off x="1629644" y="580571"/>
              <a:ext cx="1646313" cy="1620000"/>
            </a:xfrm>
            <a:prstGeom prst="ellipse">
              <a:avLst/>
            </a:prstGeom>
            <a:noFill/>
            <a:ln>
              <a:noFill/>
            </a:ln>
          </p:spPr>
        </p:pic>
        <p:sp>
          <p:nvSpPr>
            <p:cNvPr id="124" name="Google Shape;124;p2"/>
            <p:cNvSpPr/>
            <p:nvPr/>
          </p:nvSpPr>
          <p:spPr>
            <a:xfrm>
              <a:off x="1629644" y="599452"/>
              <a:ext cx="1646313" cy="1625344"/>
            </a:xfrm>
            <a:prstGeom prst="ellipse">
              <a:avLst/>
            </a:prstGeom>
            <a:solidFill>
              <a:srgbClr val="5086B3">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2"/>
          <p:cNvGrpSpPr/>
          <p:nvPr/>
        </p:nvGrpSpPr>
        <p:grpSpPr>
          <a:xfrm>
            <a:off x="4529834" y="904226"/>
            <a:ext cx="1646312" cy="1701243"/>
            <a:chOff x="3694312" y="141433"/>
            <a:chExt cx="1646312" cy="1701243"/>
          </a:xfrm>
        </p:grpSpPr>
        <p:pic>
          <p:nvPicPr>
            <p:cNvPr id="126" name="Google Shape;126;p2"/>
            <p:cNvPicPr preferRelativeResize="0"/>
            <p:nvPr/>
          </p:nvPicPr>
          <p:blipFill rotWithShape="1">
            <a:blip r:embed="rId4">
              <a:alphaModFix/>
            </a:blip>
            <a:srcRect b="0" l="23336" r="17778" t="0"/>
            <a:stretch/>
          </p:blipFill>
          <p:spPr>
            <a:xfrm rot="-5400000">
              <a:off x="3666980" y="180563"/>
              <a:ext cx="1698260" cy="1620000"/>
            </a:xfrm>
            <a:prstGeom prst="ellipse">
              <a:avLst/>
            </a:prstGeom>
            <a:noFill/>
            <a:ln>
              <a:noFill/>
            </a:ln>
          </p:spPr>
        </p:pic>
        <p:sp>
          <p:nvSpPr>
            <p:cNvPr id="127" name="Google Shape;127;p2"/>
            <p:cNvSpPr/>
            <p:nvPr/>
          </p:nvSpPr>
          <p:spPr>
            <a:xfrm>
              <a:off x="3694312" y="144416"/>
              <a:ext cx="1646312" cy="1698260"/>
            </a:xfrm>
            <a:prstGeom prst="ellipse">
              <a:avLst/>
            </a:prstGeom>
            <a:solidFill>
              <a:srgbClr val="5086B3">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p2"/>
          <p:cNvGrpSpPr/>
          <p:nvPr/>
        </p:nvGrpSpPr>
        <p:grpSpPr>
          <a:xfrm>
            <a:off x="4683506" y="2981156"/>
            <a:ext cx="1631852" cy="1644225"/>
            <a:chOff x="993924" y="2405958"/>
            <a:chExt cx="1631852" cy="1644225"/>
          </a:xfrm>
        </p:grpSpPr>
        <p:pic>
          <p:nvPicPr>
            <p:cNvPr id="129" name="Google Shape;129;p2"/>
            <p:cNvPicPr preferRelativeResize="0"/>
            <p:nvPr/>
          </p:nvPicPr>
          <p:blipFill rotWithShape="1">
            <a:blip r:embed="rId5">
              <a:alphaModFix/>
            </a:blip>
            <a:srcRect b="0" l="5638" r="0" t="0"/>
            <a:stretch/>
          </p:blipFill>
          <p:spPr>
            <a:xfrm>
              <a:off x="993924" y="2430183"/>
              <a:ext cx="1631852" cy="1620000"/>
            </a:xfrm>
            <a:prstGeom prst="ellipse">
              <a:avLst/>
            </a:prstGeom>
            <a:noFill/>
            <a:ln>
              <a:noFill/>
            </a:ln>
          </p:spPr>
        </p:pic>
        <p:sp>
          <p:nvSpPr>
            <p:cNvPr id="130" name="Google Shape;130;p2"/>
            <p:cNvSpPr/>
            <p:nvPr/>
          </p:nvSpPr>
          <p:spPr>
            <a:xfrm>
              <a:off x="1027153" y="2405958"/>
              <a:ext cx="1553671" cy="1620000"/>
            </a:xfrm>
            <a:prstGeom prst="ellipse">
              <a:avLst/>
            </a:prstGeom>
            <a:solidFill>
              <a:srgbClr val="5086B3">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1" name="Google Shape;131;p2"/>
          <p:cNvPicPr preferRelativeResize="0"/>
          <p:nvPr/>
        </p:nvPicPr>
        <p:blipFill>
          <a:blip r:embed="rId6">
            <a:alphaModFix/>
          </a:blip>
          <a:stretch>
            <a:fillRect/>
          </a:stretch>
        </p:blipFill>
        <p:spPr>
          <a:xfrm>
            <a:off x="515462" y="3093925"/>
            <a:ext cx="1701300" cy="1701300"/>
          </a:xfrm>
          <a:prstGeom prst="ellipse">
            <a:avLst/>
          </a:prstGeom>
          <a:noFill/>
          <a:ln>
            <a:noFill/>
          </a:ln>
        </p:spPr>
      </p:pic>
      <p:sp>
        <p:nvSpPr>
          <p:cNvPr id="132" name="Google Shape;132;p2"/>
          <p:cNvSpPr/>
          <p:nvPr/>
        </p:nvSpPr>
        <p:spPr>
          <a:xfrm>
            <a:off x="635573" y="3134581"/>
            <a:ext cx="1553700" cy="1620000"/>
          </a:xfrm>
          <a:prstGeom prst="ellipse">
            <a:avLst/>
          </a:prstGeom>
          <a:solidFill>
            <a:srgbClr val="5086B3">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f8aa8a6717_0_21"/>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(2)</a:t>
            </a:r>
            <a:endParaRPr b="1" sz="2750">
              <a:solidFill>
                <a:srgbClr val="0F2B5F"/>
              </a:solidFill>
              <a:latin typeface="Roboto"/>
              <a:ea typeface="Roboto"/>
              <a:cs typeface="Roboto"/>
              <a:sym typeface="Roboto"/>
            </a:endParaRPr>
          </a:p>
        </p:txBody>
      </p:sp>
      <p:pic>
        <p:nvPicPr>
          <p:cNvPr id="315" name="Google Shape;315;gf8aa8a6717_0_21"/>
          <p:cNvPicPr preferRelativeResize="0"/>
          <p:nvPr/>
        </p:nvPicPr>
        <p:blipFill>
          <a:blip r:embed="rId3">
            <a:alphaModFix/>
          </a:blip>
          <a:stretch>
            <a:fillRect/>
          </a:stretch>
        </p:blipFill>
        <p:spPr>
          <a:xfrm>
            <a:off x="1577725" y="689600"/>
            <a:ext cx="6167700" cy="417778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f8aa8a6717_0_29"/>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(3)</a:t>
            </a:r>
            <a:endParaRPr b="1" sz="2750">
              <a:solidFill>
                <a:srgbClr val="0F2B5F"/>
              </a:solidFill>
              <a:latin typeface="Roboto"/>
              <a:ea typeface="Roboto"/>
              <a:cs typeface="Roboto"/>
              <a:sym typeface="Roboto"/>
            </a:endParaRPr>
          </a:p>
        </p:txBody>
      </p:sp>
      <p:pic>
        <p:nvPicPr>
          <p:cNvPr id="321" name="Google Shape;321;gf8aa8a6717_0_29"/>
          <p:cNvPicPr preferRelativeResize="0"/>
          <p:nvPr/>
        </p:nvPicPr>
        <p:blipFill>
          <a:blip r:embed="rId3">
            <a:alphaModFix/>
          </a:blip>
          <a:stretch>
            <a:fillRect/>
          </a:stretch>
        </p:blipFill>
        <p:spPr>
          <a:xfrm>
            <a:off x="1280250" y="767625"/>
            <a:ext cx="6220611" cy="41490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7"/>
          <p:cNvSpPr txBox="1"/>
          <p:nvPr/>
        </p:nvSpPr>
        <p:spPr>
          <a:xfrm>
            <a:off x="5072099" y="3994554"/>
            <a:ext cx="39057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2800" u="none" cap="none" strike="noStrike">
                <a:solidFill>
                  <a:srgbClr val="DADADA"/>
                </a:solidFill>
                <a:latin typeface="DM Serif Display"/>
                <a:ea typeface="DM Serif Display"/>
                <a:cs typeface="DM Serif Display"/>
                <a:sym typeface="DM Serif Display"/>
              </a:rPr>
              <a:t>Modeling &amp; Evaluation</a:t>
            </a:r>
            <a:endParaRPr b="0" i="0" sz="1400" u="none" cap="none" strike="noStrike">
              <a:solidFill>
                <a:srgbClr val="000000"/>
              </a:solidFill>
              <a:latin typeface="Arial"/>
              <a:ea typeface="Arial"/>
              <a:cs typeface="Arial"/>
              <a:sym typeface="Arial"/>
            </a:endParaRPr>
          </a:p>
        </p:txBody>
      </p:sp>
      <p:sp>
        <p:nvSpPr>
          <p:cNvPr id="327" name="Google Shape;327;p17"/>
          <p:cNvSpPr txBox="1"/>
          <p:nvPr>
            <p:ph type="ctrTitle"/>
          </p:nvPr>
        </p:nvSpPr>
        <p:spPr>
          <a:xfrm>
            <a:off x="723600" y="470625"/>
            <a:ext cx="28662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ID" sz="2600">
                <a:latin typeface="Roboto"/>
                <a:ea typeface="Roboto"/>
                <a:cs typeface="Roboto"/>
                <a:sym typeface="Roboto"/>
              </a:rPr>
              <a:t>Model </a:t>
            </a:r>
            <a:r>
              <a:rPr b="1" lang="en-ID" sz="2600">
                <a:latin typeface="Roboto"/>
                <a:ea typeface="Roboto"/>
                <a:cs typeface="Roboto"/>
                <a:sym typeface="Roboto"/>
              </a:rPr>
              <a:t>Evaluation</a:t>
            </a:r>
            <a:endParaRPr b="1" sz="2600">
              <a:latin typeface="Roboto"/>
              <a:ea typeface="Roboto"/>
              <a:cs typeface="Roboto"/>
              <a:sym typeface="Roboto"/>
            </a:endParaRPr>
          </a:p>
        </p:txBody>
      </p:sp>
      <p:sp>
        <p:nvSpPr>
          <p:cNvPr id="328" name="Google Shape;328;p17"/>
          <p:cNvSpPr txBox="1"/>
          <p:nvPr/>
        </p:nvSpPr>
        <p:spPr>
          <a:xfrm>
            <a:off x="723600" y="967300"/>
            <a:ext cx="8152500" cy="10518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Clr>
                <a:srgbClr val="000000"/>
              </a:buClr>
              <a:buSzPts val="1400"/>
              <a:buFont typeface="Arial"/>
              <a:buNone/>
            </a:pPr>
            <a:r>
              <a:rPr lang="en-ID" sz="1600">
                <a:solidFill>
                  <a:schemeClr val="dk1"/>
                </a:solidFill>
                <a:latin typeface="Open Sans Light"/>
                <a:ea typeface="Open Sans Light"/>
                <a:cs typeface="Open Sans Light"/>
                <a:sym typeface="Open Sans Light"/>
              </a:rPr>
              <a:t>Model Evaluation yang kami gunakan pada metode K-means Clustering ini antara lain: </a:t>
            </a:r>
            <a:r>
              <a:rPr b="1" lang="en-ID" sz="1600">
                <a:solidFill>
                  <a:schemeClr val="dk1"/>
                </a:solidFill>
                <a:latin typeface="Open Sans"/>
                <a:ea typeface="Open Sans"/>
                <a:cs typeface="Open Sans"/>
                <a:sym typeface="Open Sans"/>
              </a:rPr>
              <a:t>Metode Silhouette</a:t>
            </a:r>
            <a:r>
              <a:rPr lang="en-ID" sz="1600">
                <a:solidFill>
                  <a:schemeClr val="dk1"/>
                </a:solidFill>
                <a:latin typeface="Open Sans Light"/>
                <a:ea typeface="Open Sans Light"/>
                <a:cs typeface="Open Sans Light"/>
                <a:sym typeface="Open Sans Light"/>
              </a:rPr>
              <a:t>, </a:t>
            </a:r>
            <a:r>
              <a:rPr b="1" lang="en-ID" sz="1600">
                <a:solidFill>
                  <a:schemeClr val="dk1"/>
                </a:solidFill>
                <a:latin typeface="Open Sans"/>
                <a:ea typeface="Open Sans"/>
                <a:cs typeface="Open Sans"/>
                <a:sym typeface="Open Sans"/>
              </a:rPr>
              <a:t>Metode Calinski Harabasz</a:t>
            </a:r>
            <a:r>
              <a:rPr lang="en-ID" sz="1600">
                <a:solidFill>
                  <a:schemeClr val="dk1"/>
                </a:solidFill>
                <a:latin typeface="Open Sans Light"/>
                <a:ea typeface="Open Sans Light"/>
                <a:cs typeface="Open Sans Light"/>
                <a:sym typeface="Open Sans Light"/>
              </a:rPr>
              <a:t>, dan </a:t>
            </a:r>
            <a:r>
              <a:rPr b="1" lang="en-ID" sz="1600">
                <a:solidFill>
                  <a:schemeClr val="dk1"/>
                </a:solidFill>
                <a:latin typeface="Open Sans"/>
                <a:ea typeface="Open Sans"/>
                <a:cs typeface="Open Sans"/>
                <a:sym typeface="Open Sans"/>
              </a:rPr>
              <a:t>Metode Davies Bouldin </a:t>
            </a:r>
            <a:r>
              <a:rPr lang="en-ID" sz="1600">
                <a:solidFill>
                  <a:schemeClr val="dk1"/>
                </a:solidFill>
                <a:latin typeface="Open Sans Light"/>
                <a:ea typeface="Open Sans Light"/>
                <a:cs typeface="Open Sans Light"/>
                <a:sym typeface="Open Sans Light"/>
              </a:rPr>
              <a:t>dengan perolehan nilai sebagai berikut:</a:t>
            </a:r>
            <a:endParaRPr sz="1600">
              <a:solidFill>
                <a:schemeClr val="dk1"/>
              </a:solidFill>
              <a:latin typeface="Open Sans Light"/>
              <a:ea typeface="Open Sans Light"/>
              <a:cs typeface="Open Sans Light"/>
              <a:sym typeface="Open Sans Light"/>
            </a:endParaRPr>
          </a:p>
        </p:txBody>
      </p:sp>
      <p:graphicFrame>
        <p:nvGraphicFramePr>
          <p:cNvPr id="329" name="Google Shape;329;p17"/>
          <p:cNvGraphicFramePr/>
          <p:nvPr/>
        </p:nvGraphicFramePr>
        <p:xfrm>
          <a:off x="1409700" y="2018125"/>
          <a:ext cx="3000000" cy="3000000"/>
        </p:xfrm>
        <a:graphic>
          <a:graphicData uri="http://schemas.openxmlformats.org/drawingml/2006/table">
            <a:tbl>
              <a:tblPr>
                <a:noFill/>
                <a:tableStyleId>{5DFEBD07-67A7-4DB7-8119-A4E8CA6A26DF}</a:tableStyleId>
              </a:tblPr>
              <a:tblGrid>
                <a:gridCol w="1581150"/>
                <a:gridCol w="1581150"/>
                <a:gridCol w="1581150"/>
                <a:gridCol w="1581150"/>
              </a:tblGrid>
              <a:tr h="180975">
                <a:tc>
                  <a:txBody>
                    <a:bodyPr/>
                    <a:lstStyle/>
                    <a:p>
                      <a:pPr indent="0" lvl="0" marL="0" rtl="0" algn="l">
                        <a:lnSpc>
                          <a:spcPct val="115000"/>
                        </a:lnSpc>
                        <a:spcBef>
                          <a:spcPts val="1200"/>
                        </a:spcBef>
                        <a:spcAft>
                          <a:spcPts val="0"/>
                        </a:spcAft>
                        <a:buNone/>
                      </a:pPr>
                      <a:r>
                        <a:rPr lang="en-ID"/>
                        <a:t>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54C6D">
                        <a:alpha val="32940"/>
                      </a:srgbClr>
                    </a:solidFill>
                  </a:tcPr>
                </a:tc>
                <a:tc>
                  <a:txBody>
                    <a:bodyPr/>
                    <a:lstStyle/>
                    <a:p>
                      <a:pPr indent="0" lvl="0" marL="0" rtl="0" algn="ctr">
                        <a:lnSpc>
                          <a:spcPct val="115000"/>
                        </a:lnSpc>
                        <a:spcBef>
                          <a:spcPts val="1200"/>
                        </a:spcBef>
                        <a:spcAft>
                          <a:spcPts val="0"/>
                        </a:spcAft>
                        <a:buNone/>
                      </a:pPr>
                      <a:r>
                        <a:rPr lang="en-ID"/>
                        <a:t>Silhouette</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Calinski</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Davies</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15000"/>
                        </a:lnSpc>
                        <a:spcBef>
                          <a:spcPts val="1200"/>
                        </a:spcBef>
                        <a:spcAft>
                          <a:spcPts val="0"/>
                        </a:spcAft>
                        <a:buNone/>
                      </a:pPr>
                      <a:r>
                        <a:rPr lang="en-ID"/>
                        <a:t>Score</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0.822</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2379.391</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0.251</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30" name="Google Shape;330;p17"/>
          <p:cNvSpPr txBox="1"/>
          <p:nvPr/>
        </p:nvSpPr>
        <p:spPr>
          <a:xfrm>
            <a:off x="804575" y="3369975"/>
            <a:ext cx="7767900" cy="1051800"/>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Clr>
                <a:srgbClr val="000000"/>
              </a:buClr>
              <a:buSzPts val="1400"/>
              <a:buFont typeface="Arial"/>
              <a:buNone/>
            </a:pPr>
            <a:r>
              <a:rPr lang="en-ID" sz="1600">
                <a:solidFill>
                  <a:schemeClr val="dk1"/>
                </a:solidFill>
                <a:latin typeface="Open Sans Light"/>
                <a:ea typeface="Open Sans Light"/>
                <a:cs typeface="Open Sans Light"/>
                <a:sym typeface="Open Sans Light"/>
              </a:rPr>
              <a:t>Hasil dari metode Silhouette sebesar 0.822 menunjukkan hasil yang sangat baik. Begitupun nilai metode Calinski yang semakin besar semakin baik. Sedangkan nilai dari metode Davies akan semakin bagus jika nilai yang dihasilkan semakin kecil.</a:t>
            </a:r>
            <a:endParaRPr sz="1600">
              <a:solidFill>
                <a:schemeClr val="dk1"/>
              </a:solidFill>
              <a:latin typeface="Open Sans Light"/>
              <a:ea typeface="Open Sans Light"/>
              <a:cs typeface="Open Sans Light"/>
              <a:sym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pic>
        <p:nvPicPr>
          <p:cNvPr id="335" name="Google Shape;335;p20"/>
          <p:cNvPicPr preferRelativeResize="0"/>
          <p:nvPr/>
        </p:nvPicPr>
        <p:blipFill rotWithShape="1">
          <a:blip r:embed="rId4">
            <a:alphaModFix/>
          </a:blip>
          <a:srcRect b="0" l="0" r="0" t="15045"/>
          <a:stretch/>
        </p:blipFill>
        <p:spPr>
          <a:xfrm>
            <a:off x="0" y="0"/>
            <a:ext cx="9144003" cy="5143501"/>
          </a:xfrm>
          <a:prstGeom prst="rect">
            <a:avLst/>
          </a:prstGeom>
          <a:noFill/>
          <a:ln>
            <a:noFill/>
          </a:ln>
        </p:spPr>
      </p:pic>
      <p:sp>
        <p:nvSpPr>
          <p:cNvPr id="336" name="Google Shape;336;p20"/>
          <p:cNvSpPr/>
          <p:nvPr/>
        </p:nvSpPr>
        <p:spPr>
          <a:xfrm>
            <a:off x="0" y="0"/>
            <a:ext cx="9144000" cy="51435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7" name="Google Shape;337;p20"/>
          <p:cNvSpPr txBox="1"/>
          <p:nvPr>
            <p:ph type="ctrTitle"/>
          </p:nvPr>
        </p:nvSpPr>
        <p:spPr>
          <a:xfrm flipH="1">
            <a:off x="4101725" y="2243225"/>
            <a:ext cx="3086866"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D" sz="2800">
                <a:solidFill>
                  <a:schemeClr val="lt1"/>
                </a:solidFill>
              </a:rPr>
              <a:t>Business Recommendation</a:t>
            </a:r>
            <a:endParaRPr sz="2800">
              <a:solidFill>
                <a:schemeClr val="lt1"/>
              </a:solidFill>
            </a:endParaRPr>
          </a:p>
        </p:txBody>
      </p:sp>
      <p:sp>
        <p:nvSpPr>
          <p:cNvPr id="338" name="Google Shape;338;p20"/>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ID">
                <a:solidFill>
                  <a:schemeClr val="lt1"/>
                </a:solidFill>
              </a:rPr>
              <a:t>05</a:t>
            </a:r>
            <a:endParaRPr>
              <a:solidFill>
                <a:schemeClr val="lt1"/>
              </a:solidFill>
            </a:endParaRPr>
          </a:p>
        </p:txBody>
      </p:sp>
      <p:sp>
        <p:nvSpPr>
          <p:cNvPr id="339" name="Google Shape;339;p20"/>
          <p:cNvSpPr/>
          <p:nvPr/>
        </p:nvSpPr>
        <p:spPr>
          <a:xfrm>
            <a:off x="2310549" y="1101775"/>
            <a:ext cx="5063100" cy="3223500"/>
          </a:xfrm>
          <a:prstGeom prst="rect">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cxnSp>
        <p:nvCxnSpPr>
          <p:cNvPr id="344" name="Google Shape;344;gfae53b2dfd_2_10"/>
          <p:cNvCxnSpPr/>
          <p:nvPr/>
        </p:nvCxnSpPr>
        <p:spPr>
          <a:xfrm>
            <a:off x="40200" y="2832950"/>
            <a:ext cx="9372900" cy="0"/>
          </a:xfrm>
          <a:prstGeom prst="straightConnector1">
            <a:avLst/>
          </a:prstGeom>
          <a:noFill/>
          <a:ln cap="flat" cmpd="sng" w="9525">
            <a:solidFill>
              <a:schemeClr val="lt1"/>
            </a:solidFill>
            <a:prstDash val="solid"/>
            <a:round/>
            <a:headEnd len="sm" w="sm" type="none"/>
            <a:tailEnd len="sm" w="sm" type="none"/>
          </a:ln>
        </p:spPr>
      </p:cxnSp>
      <p:sp>
        <p:nvSpPr>
          <p:cNvPr id="345" name="Google Shape;345;gfae53b2dfd_2_10"/>
          <p:cNvSpPr txBox="1"/>
          <p:nvPr>
            <p:ph idx="6" type="ctrTitle"/>
          </p:nvPr>
        </p:nvSpPr>
        <p:spPr>
          <a:xfrm>
            <a:off x="360825" y="165750"/>
            <a:ext cx="3734100" cy="50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400"/>
              <a:t>Solusi</a:t>
            </a:r>
            <a:endParaRPr sz="2400"/>
          </a:p>
        </p:txBody>
      </p:sp>
      <p:sp>
        <p:nvSpPr>
          <p:cNvPr id="346" name="Google Shape;346;gfae53b2dfd_2_10"/>
          <p:cNvSpPr txBox="1"/>
          <p:nvPr>
            <p:ph idx="2" type="subTitle"/>
          </p:nvPr>
        </p:nvSpPr>
        <p:spPr>
          <a:xfrm>
            <a:off x="178075" y="930575"/>
            <a:ext cx="8647200" cy="3628200"/>
          </a:xfrm>
          <a:prstGeom prst="rect">
            <a:avLst/>
          </a:prstGeom>
          <a:noFill/>
          <a:ln>
            <a:noFill/>
          </a:ln>
        </p:spPr>
        <p:txBody>
          <a:bodyPr anchorCtr="0" anchor="t" bIns="91425" lIns="91425" spcFirstLastPara="1" rIns="91425" wrap="square" tIns="91425">
            <a:noAutofit/>
          </a:bodyPr>
          <a:lstStyle/>
          <a:p>
            <a:pPr indent="0" lvl="0" marL="152400" rtl="0" algn="just">
              <a:lnSpc>
                <a:spcPct val="115000"/>
              </a:lnSpc>
              <a:spcBef>
                <a:spcPts val="0"/>
              </a:spcBef>
              <a:spcAft>
                <a:spcPts val="0"/>
              </a:spcAft>
              <a:buClr>
                <a:srgbClr val="000000"/>
              </a:buClr>
              <a:buSzPts val="1000"/>
              <a:buNone/>
            </a:pPr>
            <a:r>
              <a:rPr lang="en-ID" sz="1300">
                <a:solidFill>
                  <a:schemeClr val="dk1"/>
                </a:solidFill>
              </a:rPr>
              <a:t>Berdasarkan hasil analisis seluruh data dan visualisasinya, rekomendasi bisnis yang dapat diberikan untuk TransJakarta antara lain berupa penambahan tarif dengan batasan sebagai berikut</a:t>
            </a:r>
            <a:endParaRPr sz="1300">
              <a:solidFill>
                <a:schemeClr val="dk1"/>
              </a:solidFill>
            </a:endParaRPr>
          </a:p>
          <a:p>
            <a:pPr indent="0" lvl="0" marL="152400" rtl="0" algn="just">
              <a:lnSpc>
                <a:spcPct val="115000"/>
              </a:lnSpc>
              <a:spcBef>
                <a:spcPts val="0"/>
              </a:spcBef>
              <a:spcAft>
                <a:spcPts val="0"/>
              </a:spcAft>
              <a:buClr>
                <a:srgbClr val="000000"/>
              </a:buClr>
              <a:buSzPts val="1000"/>
              <a:buNone/>
            </a:pPr>
            <a:r>
              <a:rPr lang="en-ID" sz="1300">
                <a:solidFill>
                  <a:schemeClr val="dk1"/>
                </a:solidFill>
              </a:rPr>
              <a:t>1.Menerapkan penambahan tarif berdasarkan </a:t>
            </a:r>
            <a:r>
              <a:rPr i="1" lang="en-ID" sz="1300">
                <a:solidFill>
                  <a:schemeClr val="dk1"/>
                </a:solidFill>
              </a:rPr>
              <a:t>cluster</a:t>
            </a:r>
            <a:r>
              <a:rPr lang="en-ID" sz="1300">
                <a:solidFill>
                  <a:schemeClr val="dk1"/>
                </a:solidFill>
              </a:rPr>
              <a:t> yang memiliki panjang lintasan lebih dari  13 km dengan perhitungan setiap penambahan cost jarak Rp.200 /km. </a:t>
            </a:r>
            <a:endParaRPr sz="1300">
              <a:solidFill>
                <a:schemeClr val="dk1"/>
              </a:solidFill>
            </a:endParaRPr>
          </a:p>
          <a:p>
            <a:pPr indent="0" lvl="0" marL="152400" rtl="0" algn="just">
              <a:lnSpc>
                <a:spcPct val="115000"/>
              </a:lnSpc>
              <a:spcBef>
                <a:spcPts val="0"/>
              </a:spcBef>
              <a:spcAft>
                <a:spcPts val="0"/>
              </a:spcAft>
              <a:buClr>
                <a:srgbClr val="000000"/>
              </a:buClr>
              <a:buSzPts val="1000"/>
              <a:buNone/>
            </a:pPr>
            <a:r>
              <a:t/>
            </a:r>
            <a:endParaRPr sz="1300">
              <a:solidFill>
                <a:schemeClr val="dk1"/>
              </a:solidFill>
            </a:endParaRPr>
          </a:p>
          <a:p>
            <a:pPr indent="0" lvl="0" marL="152400" rtl="0" algn="just">
              <a:lnSpc>
                <a:spcPct val="115000"/>
              </a:lnSpc>
              <a:spcBef>
                <a:spcPts val="0"/>
              </a:spcBef>
              <a:spcAft>
                <a:spcPts val="0"/>
              </a:spcAft>
              <a:buClr>
                <a:srgbClr val="000000"/>
              </a:buClr>
              <a:buSzPts val="1000"/>
              <a:buNone/>
            </a:pPr>
            <a:r>
              <a:t/>
            </a:r>
            <a:endParaRPr sz="1300">
              <a:solidFill>
                <a:schemeClr val="dk1"/>
              </a:solidFill>
            </a:endParaRPr>
          </a:p>
          <a:p>
            <a:pPr indent="0" lvl="0" marL="152400" rtl="0" algn="just">
              <a:lnSpc>
                <a:spcPct val="115000"/>
              </a:lnSpc>
              <a:spcBef>
                <a:spcPts val="0"/>
              </a:spcBef>
              <a:spcAft>
                <a:spcPts val="0"/>
              </a:spcAft>
              <a:buClr>
                <a:srgbClr val="000000"/>
              </a:buClr>
              <a:buSzPts val="1000"/>
              <a:buNone/>
            </a:pPr>
            <a:r>
              <a:t/>
            </a:r>
            <a:endParaRPr sz="1300">
              <a:solidFill>
                <a:schemeClr val="dk1"/>
              </a:solidFill>
            </a:endParaRPr>
          </a:p>
          <a:p>
            <a:pPr indent="0" lvl="0" marL="152400" rtl="0" algn="ctr">
              <a:lnSpc>
                <a:spcPct val="115000"/>
              </a:lnSpc>
              <a:spcBef>
                <a:spcPts val="0"/>
              </a:spcBef>
              <a:spcAft>
                <a:spcPts val="0"/>
              </a:spcAft>
              <a:buClr>
                <a:srgbClr val="000000"/>
              </a:buClr>
              <a:buSzPts val="1000"/>
              <a:buNone/>
            </a:pPr>
            <a:r>
              <a:rPr b="1" lang="en-ID" sz="1600">
                <a:solidFill>
                  <a:schemeClr val="dk1"/>
                </a:solidFill>
                <a:latin typeface="Open Sans"/>
                <a:ea typeface="Open Sans"/>
                <a:cs typeface="Open Sans"/>
                <a:sym typeface="Open Sans"/>
              </a:rPr>
              <a:t>Tarif Penyesuaian =  Jumlah Penumpang X (Tarif normal + </a:t>
            </a:r>
            <a:r>
              <a:rPr b="1" lang="en-ID" sz="1600">
                <a:solidFill>
                  <a:schemeClr val="dk1"/>
                </a:solidFill>
                <a:latin typeface="Open Sans"/>
                <a:ea typeface="Open Sans"/>
                <a:cs typeface="Open Sans"/>
                <a:sym typeface="Open Sans"/>
              </a:rPr>
              <a:t>Tarif penambahan)</a:t>
            </a:r>
            <a:endParaRPr b="1" sz="1600">
              <a:solidFill>
                <a:schemeClr val="dk1"/>
              </a:solidFill>
              <a:latin typeface="Open Sans"/>
              <a:ea typeface="Open Sans"/>
              <a:cs typeface="Open Sans"/>
              <a:sym typeface="Open Sans"/>
            </a:endParaRPr>
          </a:p>
          <a:p>
            <a:pPr indent="-304800" lvl="0" marL="457200" rtl="0" algn="ctr">
              <a:lnSpc>
                <a:spcPct val="115000"/>
              </a:lnSpc>
              <a:spcBef>
                <a:spcPts val="0"/>
              </a:spcBef>
              <a:spcAft>
                <a:spcPts val="0"/>
              </a:spcAft>
              <a:buClr>
                <a:srgbClr val="000000"/>
              </a:buClr>
              <a:buSzPts val="1000"/>
              <a:buNone/>
            </a:pPr>
            <a:r>
              <a:t/>
            </a:r>
            <a:endParaRPr b="1" sz="16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000"/>
              <a:buNone/>
            </a:pPr>
            <a:r>
              <a:rPr b="1" lang="en-ID" sz="1600">
                <a:solidFill>
                  <a:schemeClr val="dk1"/>
                </a:solidFill>
                <a:latin typeface="Open Sans"/>
                <a:ea typeface="Open Sans"/>
                <a:cs typeface="Open Sans"/>
                <a:sym typeface="Open Sans"/>
              </a:rPr>
              <a:t>   Tarif Normal = Jumlah Penumpang X Tarif Normal</a:t>
            </a:r>
            <a:endParaRPr sz="1300">
              <a:solidFill>
                <a:schemeClr val="dk1"/>
              </a:solidFill>
            </a:endParaRPr>
          </a:p>
          <a:p>
            <a:pPr indent="0" lvl="0" marL="457200" rtl="0" algn="just">
              <a:lnSpc>
                <a:spcPct val="115000"/>
              </a:lnSpc>
              <a:spcBef>
                <a:spcPts val="0"/>
              </a:spcBef>
              <a:spcAft>
                <a:spcPts val="0"/>
              </a:spcAft>
              <a:buNone/>
            </a:pPr>
            <a:r>
              <a:t/>
            </a:r>
            <a:endParaRPr sz="1300">
              <a:solidFill>
                <a:schemeClr val="dk1"/>
              </a:solidFill>
            </a:endParaRPr>
          </a:p>
          <a:p>
            <a:pPr indent="179999" lvl="0" marL="0" rtl="0" algn="ctr">
              <a:lnSpc>
                <a:spcPct val="115000"/>
              </a:lnSpc>
              <a:spcBef>
                <a:spcPts val="0"/>
              </a:spcBef>
              <a:spcAft>
                <a:spcPts val="0"/>
              </a:spcAft>
              <a:buNone/>
            </a:pPr>
            <a:r>
              <a:rPr b="1" lang="en-ID" sz="1700">
                <a:solidFill>
                  <a:schemeClr val="dk1"/>
                </a:solidFill>
                <a:latin typeface="Open Sans"/>
                <a:ea typeface="Open Sans"/>
                <a:cs typeface="Open Sans"/>
                <a:sym typeface="Open Sans"/>
              </a:rPr>
              <a:t>Keuntungan = Tarif Penyesuaian - Tarif Normal</a:t>
            </a:r>
            <a:endParaRPr b="1" sz="17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faeacce7ac_5_13"/>
          <p:cNvPicPr preferRelativeResize="0"/>
          <p:nvPr/>
        </p:nvPicPr>
        <p:blipFill>
          <a:blip r:embed="rId3">
            <a:alphaModFix/>
          </a:blip>
          <a:stretch>
            <a:fillRect/>
          </a:stretch>
        </p:blipFill>
        <p:spPr>
          <a:xfrm>
            <a:off x="241875" y="914400"/>
            <a:ext cx="4231574" cy="3018975"/>
          </a:xfrm>
          <a:prstGeom prst="rect">
            <a:avLst/>
          </a:prstGeom>
          <a:noFill/>
          <a:ln cap="flat" cmpd="sng" w="9525">
            <a:solidFill>
              <a:schemeClr val="dk1"/>
            </a:solidFill>
            <a:prstDash val="solid"/>
            <a:round/>
            <a:headEnd len="sm" w="sm" type="none"/>
            <a:tailEnd len="sm" w="sm" type="none"/>
          </a:ln>
        </p:spPr>
      </p:pic>
      <p:pic>
        <p:nvPicPr>
          <p:cNvPr id="352" name="Google Shape;352;gfaeacce7ac_5_13"/>
          <p:cNvPicPr preferRelativeResize="0"/>
          <p:nvPr/>
        </p:nvPicPr>
        <p:blipFill>
          <a:blip r:embed="rId4">
            <a:alphaModFix/>
          </a:blip>
          <a:stretch>
            <a:fillRect/>
          </a:stretch>
        </p:blipFill>
        <p:spPr>
          <a:xfrm>
            <a:off x="4549650" y="891525"/>
            <a:ext cx="4358724" cy="2965650"/>
          </a:xfrm>
          <a:prstGeom prst="rect">
            <a:avLst/>
          </a:prstGeom>
          <a:noFill/>
          <a:ln cap="flat" cmpd="sng" w="9525">
            <a:solidFill>
              <a:schemeClr val="dk1"/>
            </a:solidFill>
            <a:prstDash val="solid"/>
            <a:round/>
            <a:headEnd len="sm" w="sm" type="none"/>
            <a:tailEnd len="sm" w="sm" type="none"/>
          </a:ln>
        </p:spPr>
      </p:pic>
      <p:sp>
        <p:nvSpPr>
          <p:cNvPr id="353" name="Google Shape;353;gfaeacce7ac_5_13"/>
          <p:cNvSpPr txBox="1"/>
          <p:nvPr/>
        </p:nvSpPr>
        <p:spPr>
          <a:xfrm>
            <a:off x="4175413" y="4574100"/>
            <a:ext cx="5107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1100">
                <a:solidFill>
                  <a:schemeClr val="dk1"/>
                </a:solidFill>
                <a:latin typeface="Open Sans Light"/>
                <a:ea typeface="Open Sans Light"/>
                <a:cs typeface="Open Sans Light"/>
                <a:sym typeface="Open Sans Light"/>
              </a:rPr>
              <a:t>Source : Mira,Idwan, 2020. Jurnal Manajemen Aset Infrastruktur &amp; Fasilitas</a:t>
            </a:r>
            <a:endParaRPr sz="11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a:solidFill>
                <a:schemeClr val="dk1"/>
              </a:solidFill>
              <a:latin typeface="Open Sans Light"/>
              <a:ea typeface="Open Sans Light"/>
              <a:cs typeface="Open Sans Light"/>
              <a:sym typeface="Open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cxnSp>
        <p:nvCxnSpPr>
          <p:cNvPr id="358" name="Google Shape;358;gfaeacce7ac_3_0"/>
          <p:cNvCxnSpPr/>
          <p:nvPr/>
        </p:nvCxnSpPr>
        <p:spPr>
          <a:xfrm>
            <a:off x="40200" y="2832950"/>
            <a:ext cx="9372900" cy="0"/>
          </a:xfrm>
          <a:prstGeom prst="straightConnector1">
            <a:avLst/>
          </a:prstGeom>
          <a:noFill/>
          <a:ln cap="flat" cmpd="sng" w="9525">
            <a:solidFill>
              <a:schemeClr val="lt1"/>
            </a:solidFill>
            <a:prstDash val="solid"/>
            <a:round/>
            <a:headEnd len="sm" w="sm" type="none"/>
            <a:tailEnd len="sm" w="sm" type="none"/>
          </a:ln>
        </p:spPr>
      </p:cxnSp>
      <p:sp>
        <p:nvSpPr>
          <p:cNvPr id="359" name="Google Shape;359;gfaeacce7ac_3_0"/>
          <p:cNvSpPr txBox="1"/>
          <p:nvPr>
            <p:ph idx="6" type="ctrTitle"/>
          </p:nvPr>
        </p:nvSpPr>
        <p:spPr>
          <a:xfrm>
            <a:off x="331000" y="490425"/>
            <a:ext cx="3734100" cy="50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000"/>
              <a:t>Tahun 2019</a:t>
            </a:r>
            <a:endParaRPr sz="2000"/>
          </a:p>
        </p:txBody>
      </p:sp>
      <p:graphicFrame>
        <p:nvGraphicFramePr>
          <p:cNvPr id="360" name="Google Shape;360;gfaeacce7ac_3_0"/>
          <p:cNvGraphicFramePr/>
          <p:nvPr/>
        </p:nvGraphicFramePr>
        <p:xfrm>
          <a:off x="40200" y="1512875"/>
          <a:ext cx="3000000" cy="3000000"/>
        </p:xfrm>
        <a:graphic>
          <a:graphicData uri="http://schemas.openxmlformats.org/drawingml/2006/table">
            <a:tbl>
              <a:tblPr>
                <a:noFill/>
                <a:tableStyleId>{5DFEBD07-67A7-4DB7-8119-A4E8CA6A26DF}</a:tableStyleId>
              </a:tblPr>
              <a:tblGrid>
                <a:gridCol w="606025"/>
                <a:gridCol w="1364175"/>
                <a:gridCol w="1441375"/>
                <a:gridCol w="1229475"/>
                <a:gridCol w="1430325"/>
                <a:gridCol w="1518025"/>
                <a:gridCol w="1396775"/>
              </a:tblGrid>
              <a:tr h="180975">
                <a:tc>
                  <a:txBody>
                    <a:bodyPr/>
                    <a:lstStyle/>
                    <a:p>
                      <a:pPr indent="0" lvl="0" marL="0" rtl="0" algn="ctr">
                        <a:lnSpc>
                          <a:spcPct val="100000"/>
                        </a:lnSpc>
                        <a:spcBef>
                          <a:spcPts val="0"/>
                        </a:spcBef>
                        <a:spcAft>
                          <a:spcPts val="0"/>
                        </a:spcAft>
                        <a:buNone/>
                      </a:pPr>
                      <a:r>
                        <a:rPr b="1" lang="en-ID" sz="1000"/>
                        <a:t>Cluster</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000"/>
                        <a:t>jumlah_penumpang</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000"/>
                        <a:t>panjang_lintasan_km</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000"/>
                        <a:t>number_koridor</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Tarif</a:t>
                      </a:r>
                      <a:r>
                        <a:rPr b="1" lang="en-ID" sz="1100"/>
                        <a:t>_penyesuaian</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Tarif normal</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Keuntungan</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243502600000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[23.75]</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[12]</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1339264300000000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852259100000000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487005200000000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3875">
                <a:tc>
                  <a:txBody>
                    <a:bodyPr/>
                    <a:lstStyle/>
                    <a:p>
                      <a:pPr indent="0" lvl="0" marL="0" rtl="0" algn="ctr">
                        <a:lnSpc>
                          <a:spcPct val="100000"/>
                        </a:lnSpc>
                        <a:spcBef>
                          <a:spcPts val="0"/>
                        </a:spcBef>
                        <a:spcAft>
                          <a:spcPts val="0"/>
                        </a:spcAft>
                        <a:buNone/>
                      </a:pPr>
                      <a:r>
                        <a:rPr lang="en-ID" sz="1100"/>
                        <a:t>1</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63926523</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[14.3  18.7  11.85 15.5  13.3  12.8  18.   16.16]</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[ 2  3  4  5  6  7 10 13]</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287669353500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223742830500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63926523000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2</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305418100000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[11.35]</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[11]</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1068963350000000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1068963350000000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3</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1229457000000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[24.   28.45]</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[8 9]</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7991470500000000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4303099500000000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3688371000000000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4</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2340342000000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[12.9]</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8191197000000000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8191197000000000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aphicFrame>
        <p:nvGraphicFramePr>
          <p:cNvPr id="365" name="Google Shape;365;gfaeacce7ac_5_2"/>
          <p:cNvGraphicFramePr/>
          <p:nvPr/>
        </p:nvGraphicFramePr>
        <p:xfrm>
          <a:off x="0" y="1464325"/>
          <a:ext cx="3000000" cy="3000000"/>
        </p:xfrm>
        <a:graphic>
          <a:graphicData uri="http://schemas.openxmlformats.org/drawingml/2006/table">
            <a:tbl>
              <a:tblPr>
                <a:noFill/>
                <a:tableStyleId>{5DFEBD07-67A7-4DB7-8119-A4E8CA6A26DF}</a:tableStyleId>
              </a:tblPr>
              <a:tblGrid>
                <a:gridCol w="640300"/>
                <a:gridCol w="1367850"/>
                <a:gridCol w="1457725"/>
                <a:gridCol w="1232875"/>
                <a:gridCol w="1447800"/>
                <a:gridCol w="1416325"/>
                <a:gridCol w="1461850"/>
              </a:tblGrid>
              <a:tr h="180975">
                <a:tc>
                  <a:txBody>
                    <a:bodyPr/>
                    <a:lstStyle/>
                    <a:p>
                      <a:pPr indent="0" lvl="0" marL="0" rtl="0" algn="ctr">
                        <a:lnSpc>
                          <a:spcPct val="100000"/>
                        </a:lnSpc>
                        <a:spcBef>
                          <a:spcPts val="0"/>
                        </a:spcBef>
                        <a:spcAft>
                          <a:spcPts val="0"/>
                        </a:spcAft>
                        <a:buNone/>
                      </a:pPr>
                      <a:r>
                        <a:rPr b="1" lang="en-ID" sz="1000"/>
                        <a:t>Cluster</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ju</a:t>
                      </a:r>
                      <a:r>
                        <a:rPr b="1" lang="en-ID" sz="1000"/>
                        <a:t>mlah_penumpang</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p</a:t>
                      </a:r>
                      <a:r>
                        <a:rPr b="1" lang="en-ID" sz="1000"/>
                        <a:t>anjang_lintasan_km</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number_koridor</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Tarif</a:t>
                      </a:r>
                      <a:r>
                        <a:rPr b="1" lang="en-ID" sz="1100"/>
                        <a:t>_penyesuaian</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Tarif_normal</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ID" sz="1100"/>
                        <a:t>Keuntungan</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424917100000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[24.   28.45 23.75]</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[ 8  9 12]</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2337044050000000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1487209850000000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849834200000000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1</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latin typeface="Roboto"/>
                          <a:ea typeface="Roboto"/>
                          <a:cs typeface="Roboto"/>
                          <a:sym typeface="Roboto"/>
                        </a:rPr>
                        <a:t>2406938000000</a:t>
                      </a:r>
                      <a:endParaRPr sz="1100">
                        <a:latin typeface="Roboto"/>
                        <a:ea typeface="Roboto"/>
                        <a:cs typeface="Roboto"/>
                        <a:sym typeface="Roboto"/>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[12.9]</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8424283000000000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8424283000000000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3875">
                <a:tc>
                  <a:txBody>
                    <a:bodyPr/>
                    <a:lstStyle/>
                    <a:p>
                      <a:pPr indent="0" lvl="0" marL="0" rtl="0" algn="ctr">
                        <a:lnSpc>
                          <a:spcPct val="100000"/>
                        </a:lnSpc>
                        <a:spcBef>
                          <a:spcPts val="0"/>
                        </a:spcBef>
                        <a:spcAft>
                          <a:spcPts val="0"/>
                        </a:spcAft>
                        <a:buNone/>
                      </a:pPr>
                      <a:r>
                        <a:rPr lang="en-ID" sz="1100"/>
                        <a:t>2</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latin typeface="Roboto"/>
                          <a:ea typeface="Roboto"/>
                          <a:cs typeface="Roboto"/>
                          <a:sym typeface="Roboto"/>
                        </a:rPr>
                        <a:t>14815437</a:t>
                      </a:r>
                      <a:endParaRPr sz="1100">
                        <a:latin typeface="Roboto"/>
                        <a:ea typeface="Roboto"/>
                        <a:cs typeface="Roboto"/>
                        <a:sym typeface="Roboto"/>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[12.9  14.3  18.7  11.85 15.5  13.3  12.8  18.   11.35 16.16]</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[ 1  2  3  4  5  6  7 10 11 13]</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66669466500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51854029500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14815437000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ID" sz="1100"/>
                        <a:t>3</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1577635000000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[28.45]</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ID" sz="1100"/>
                        <a:t>[9]</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000"/>
                        <a:t>10254627500000000</a:t>
                      </a:r>
                      <a:endParaRPr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5521722500000000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ID" sz="1100"/>
                        <a:t>4732905000000000</a:t>
                      </a:r>
                      <a:endParaRPr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66" name="Google Shape;366;gfaeacce7ac_5_2"/>
          <p:cNvSpPr txBox="1"/>
          <p:nvPr>
            <p:ph idx="6" type="ctrTitle"/>
          </p:nvPr>
        </p:nvSpPr>
        <p:spPr>
          <a:xfrm>
            <a:off x="316100" y="460600"/>
            <a:ext cx="3734100" cy="50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000"/>
              <a:t>Tahun 2020</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faeacce7ac_1_0"/>
          <p:cNvSpPr txBox="1"/>
          <p:nvPr/>
        </p:nvSpPr>
        <p:spPr>
          <a:xfrm>
            <a:off x="342375" y="81500"/>
            <a:ext cx="79839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Revenue Before vs After Clustering (2019)</a:t>
            </a:r>
            <a:endParaRPr b="1" sz="2750">
              <a:solidFill>
                <a:srgbClr val="0F2B5F"/>
              </a:solidFill>
              <a:latin typeface="Roboto"/>
              <a:ea typeface="Roboto"/>
              <a:cs typeface="Roboto"/>
              <a:sym typeface="Roboto"/>
            </a:endParaRPr>
          </a:p>
        </p:txBody>
      </p:sp>
      <p:pic>
        <p:nvPicPr>
          <p:cNvPr id="372" name="Google Shape;372;gfaeacce7ac_1_0"/>
          <p:cNvPicPr preferRelativeResize="0"/>
          <p:nvPr/>
        </p:nvPicPr>
        <p:blipFill>
          <a:blip r:embed="rId3">
            <a:alphaModFix/>
          </a:blip>
          <a:stretch>
            <a:fillRect/>
          </a:stretch>
        </p:blipFill>
        <p:spPr>
          <a:xfrm>
            <a:off x="670063" y="761425"/>
            <a:ext cx="7803875" cy="4149101"/>
          </a:xfrm>
          <a:prstGeom prst="rect">
            <a:avLst/>
          </a:prstGeom>
          <a:noFill/>
          <a:ln>
            <a:noFill/>
          </a:ln>
        </p:spPr>
      </p:pic>
      <p:pic>
        <p:nvPicPr>
          <p:cNvPr id="373" name="Google Shape;373;gfaeacce7ac_1_0"/>
          <p:cNvPicPr preferRelativeResize="0"/>
          <p:nvPr/>
        </p:nvPicPr>
        <p:blipFill rotWithShape="1">
          <a:blip r:embed="rId4">
            <a:alphaModFix/>
          </a:blip>
          <a:srcRect b="0" l="0" r="0" t="23564"/>
          <a:stretch/>
        </p:blipFill>
        <p:spPr>
          <a:xfrm>
            <a:off x="3372650" y="1243775"/>
            <a:ext cx="3234650" cy="1057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faeacce7ac_1_6"/>
          <p:cNvSpPr txBox="1"/>
          <p:nvPr/>
        </p:nvSpPr>
        <p:spPr>
          <a:xfrm>
            <a:off x="342375" y="81500"/>
            <a:ext cx="79839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Revenue Before vs After Clustering (2020)</a:t>
            </a:r>
            <a:endParaRPr b="1" sz="2750">
              <a:solidFill>
                <a:srgbClr val="0F2B5F"/>
              </a:solidFill>
              <a:latin typeface="Roboto"/>
              <a:ea typeface="Roboto"/>
              <a:cs typeface="Roboto"/>
              <a:sym typeface="Roboto"/>
            </a:endParaRPr>
          </a:p>
        </p:txBody>
      </p:sp>
      <p:pic>
        <p:nvPicPr>
          <p:cNvPr id="379" name="Google Shape;379;gfaeacce7ac_1_6"/>
          <p:cNvPicPr preferRelativeResize="0"/>
          <p:nvPr/>
        </p:nvPicPr>
        <p:blipFill>
          <a:blip r:embed="rId3">
            <a:alphaModFix/>
          </a:blip>
          <a:stretch>
            <a:fillRect/>
          </a:stretch>
        </p:blipFill>
        <p:spPr>
          <a:xfrm>
            <a:off x="670063" y="761425"/>
            <a:ext cx="7803875" cy="4149101"/>
          </a:xfrm>
          <a:prstGeom prst="rect">
            <a:avLst/>
          </a:prstGeom>
          <a:noFill/>
          <a:ln>
            <a:noFill/>
          </a:ln>
        </p:spPr>
      </p:pic>
      <p:pic>
        <p:nvPicPr>
          <p:cNvPr id="380" name="Google Shape;380;gfaeacce7ac_1_6"/>
          <p:cNvPicPr preferRelativeResize="0"/>
          <p:nvPr/>
        </p:nvPicPr>
        <p:blipFill>
          <a:blip r:embed="rId4">
            <a:alphaModFix/>
          </a:blip>
          <a:stretch>
            <a:fillRect/>
          </a:stretch>
        </p:blipFill>
        <p:spPr>
          <a:xfrm>
            <a:off x="670075" y="761424"/>
            <a:ext cx="7803875" cy="4149094"/>
          </a:xfrm>
          <a:prstGeom prst="rect">
            <a:avLst/>
          </a:prstGeom>
          <a:noFill/>
          <a:ln>
            <a:noFill/>
          </a:ln>
        </p:spPr>
      </p:pic>
      <p:pic>
        <p:nvPicPr>
          <p:cNvPr id="381" name="Google Shape;381;gfaeacce7ac_1_6"/>
          <p:cNvPicPr preferRelativeResize="0"/>
          <p:nvPr/>
        </p:nvPicPr>
        <p:blipFill rotWithShape="1">
          <a:blip r:embed="rId5">
            <a:alphaModFix/>
          </a:blip>
          <a:srcRect b="0" l="0" r="0" t="28078"/>
          <a:stretch/>
        </p:blipFill>
        <p:spPr>
          <a:xfrm>
            <a:off x="3585150" y="1329550"/>
            <a:ext cx="3089325" cy="89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3"/>
          <p:cNvSpPr txBox="1"/>
          <p:nvPr>
            <p:ph idx="8"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ID"/>
              <a:t>03</a:t>
            </a:r>
            <a:endParaRPr/>
          </a:p>
        </p:txBody>
      </p:sp>
      <p:sp>
        <p:nvSpPr>
          <p:cNvPr id="138" name="Google Shape;138;p3"/>
          <p:cNvSpPr txBox="1"/>
          <p:nvPr>
            <p:ph idx="21" type="ctrTitle"/>
          </p:nvPr>
        </p:nvSpPr>
        <p:spPr>
          <a:xfrm>
            <a:off x="484894" y="390935"/>
            <a:ext cx="2235285"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800">
                <a:solidFill>
                  <a:schemeClr val="dk1"/>
                </a:solidFill>
              </a:rPr>
              <a:t>T</a:t>
            </a:r>
            <a:r>
              <a:rPr lang="en-ID" sz="2800"/>
              <a:t>able of Contents</a:t>
            </a:r>
            <a:endParaRPr sz="2800"/>
          </a:p>
        </p:txBody>
      </p:sp>
      <p:sp>
        <p:nvSpPr>
          <p:cNvPr id="139" name="Google Shape;139;p3"/>
          <p:cNvSpPr txBox="1"/>
          <p:nvPr>
            <p:ph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ID" sz="1800"/>
              <a:t>Overview</a:t>
            </a:r>
            <a:endParaRPr sz="1800"/>
          </a:p>
        </p:txBody>
      </p:sp>
      <p:sp>
        <p:nvSpPr>
          <p:cNvPr id="140" name="Google Shape;140;p3"/>
          <p:cNvSpPr txBox="1"/>
          <p:nvPr>
            <p:ph idx="2"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ID"/>
              <a:t>01</a:t>
            </a:r>
            <a:endParaRPr/>
          </a:p>
        </p:txBody>
      </p:sp>
      <p:sp>
        <p:nvSpPr>
          <p:cNvPr id="141" name="Google Shape;141;p3"/>
          <p:cNvSpPr txBox="1"/>
          <p:nvPr>
            <p:ph idx="5"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ID"/>
              <a:t>02</a:t>
            </a:r>
            <a:endParaRPr/>
          </a:p>
        </p:txBody>
      </p:sp>
      <p:sp>
        <p:nvSpPr>
          <p:cNvPr id="142" name="Google Shape;142;p3"/>
          <p:cNvSpPr txBox="1"/>
          <p:nvPr>
            <p:ph idx="14" type="title"/>
          </p:nvPr>
        </p:nvSpPr>
        <p:spPr>
          <a:xfrm>
            <a:off x="1408984" y="3210521"/>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ID"/>
              <a:t>04</a:t>
            </a:r>
            <a:endParaRPr/>
          </a:p>
        </p:txBody>
      </p:sp>
      <p:sp>
        <p:nvSpPr>
          <p:cNvPr id="143" name="Google Shape;143;p3"/>
          <p:cNvSpPr txBox="1"/>
          <p:nvPr>
            <p:ph idx="15" type="ctrTitle"/>
          </p:nvPr>
        </p:nvSpPr>
        <p:spPr>
          <a:xfrm>
            <a:off x="7542106" y="2192758"/>
            <a:ext cx="1128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ID" sz="2000">
                <a:solidFill>
                  <a:schemeClr val="dk1"/>
                </a:solidFill>
              </a:rPr>
              <a:t>Insight </a:t>
            </a:r>
            <a:endParaRPr sz="2000"/>
          </a:p>
        </p:txBody>
      </p:sp>
      <p:sp>
        <p:nvSpPr>
          <p:cNvPr id="144" name="Google Shape;144;p3"/>
          <p:cNvSpPr txBox="1"/>
          <p:nvPr>
            <p:ph idx="17" type="title"/>
          </p:nvPr>
        </p:nvSpPr>
        <p:spPr>
          <a:xfrm>
            <a:off x="4160225" y="3254590"/>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ID"/>
              <a:t>05</a:t>
            </a:r>
            <a:endParaRPr/>
          </a:p>
        </p:txBody>
      </p:sp>
      <p:sp>
        <p:nvSpPr>
          <p:cNvPr id="145" name="Google Shape;145;p3"/>
          <p:cNvSpPr txBox="1"/>
          <p:nvPr>
            <p:ph idx="18" type="ctrTitle"/>
          </p:nvPr>
        </p:nvSpPr>
        <p:spPr>
          <a:xfrm>
            <a:off x="1303542" y="3832390"/>
            <a:ext cx="1964683"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ID" sz="1800"/>
              <a:t>Modelling </a:t>
            </a:r>
            <a:endParaRPr sz="1800"/>
          </a:p>
        </p:txBody>
      </p:sp>
      <p:sp>
        <p:nvSpPr>
          <p:cNvPr id="146" name="Google Shape;146;p3"/>
          <p:cNvSpPr txBox="1"/>
          <p:nvPr/>
        </p:nvSpPr>
        <p:spPr>
          <a:xfrm>
            <a:off x="6455200" y="3943225"/>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AXGEO_TEAM</a:t>
            </a:r>
            <a:endParaRPr b="0" i="0" sz="1400" u="none" cap="none" strike="noStrike">
              <a:solidFill>
                <a:srgbClr val="000000"/>
              </a:solidFill>
              <a:latin typeface="Arial"/>
              <a:ea typeface="Arial"/>
              <a:cs typeface="Arial"/>
              <a:sym typeface="Arial"/>
            </a:endParaRPr>
          </a:p>
        </p:txBody>
      </p:sp>
      <p:sp>
        <p:nvSpPr>
          <p:cNvPr id="147" name="Google Shape;147;p3"/>
          <p:cNvSpPr txBox="1"/>
          <p:nvPr/>
        </p:nvSpPr>
        <p:spPr>
          <a:xfrm>
            <a:off x="4560843" y="2326392"/>
            <a:ext cx="1753799" cy="577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dk1"/>
              </a:buClr>
              <a:buSzPts val="1200"/>
              <a:buFont typeface="DM Serif Display"/>
              <a:buNone/>
            </a:pPr>
            <a:r>
              <a:rPr b="0" i="0" lang="en-ID" sz="1800" u="none" cap="none" strike="noStrike">
                <a:solidFill>
                  <a:schemeClr val="dk1"/>
                </a:solidFill>
                <a:latin typeface="DM Serif Display"/>
                <a:ea typeface="DM Serif Display"/>
                <a:cs typeface="DM Serif Display"/>
                <a:sym typeface="DM Serif Display"/>
              </a:rPr>
              <a:t>Project Background</a:t>
            </a:r>
            <a:endParaRPr/>
          </a:p>
        </p:txBody>
      </p:sp>
      <p:sp>
        <p:nvSpPr>
          <p:cNvPr id="148" name="Google Shape;148;p3"/>
          <p:cNvSpPr txBox="1"/>
          <p:nvPr/>
        </p:nvSpPr>
        <p:spPr>
          <a:xfrm>
            <a:off x="4054216" y="3960045"/>
            <a:ext cx="2368800"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DM Serif Display"/>
              <a:buNone/>
            </a:pPr>
            <a:r>
              <a:rPr b="0" i="0" lang="en-ID" sz="1800" u="none" cap="none" strike="noStrike">
                <a:solidFill>
                  <a:schemeClr val="dk1"/>
                </a:solidFill>
                <a:latin typeface="DM Serif Display"/>
                <a:ea typeface="DM Serif Display"/>
                <a:cs typeface="DM Serif Display"/>
                <a:sym typeface="DM Serif Display"/>
              </a:rPr>
              <a:t>Business Recommendation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f9eee66f40_3_12"/>
          <p:cNvSpPr txBox="1"/>
          <p:nvPr>
            <p:ph idx="6" type="ctrTitle"/>
          </p:nvPr>
        </p:nvSpPr>
        <p:spPr>
          <a:xfrm>
            <a:off x="564650" y="238275"/>
            <a:ext cx="3734100" cy="50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ID" sz="2200"/>
              <a:t>Kesimpulan</a:t>
            </a:r>
            <a:endParaRPr sz="2200"/>
          </a:p>
        </p:txBody>
      </p:sp>
      <p:sp>
        <p:nvSpPr>
          <p:cNvPr id="387" name="Google Shape;387;gf9eee66f40_3_12"/>
          <p:cNvSpPr txBox="1"/>
          <p:nvPr>
            <p:ph idx="2" type="subTitle"/>
          </p:nvPr>
        </p:nvSpPr>
        <p:spPr>
          <a:xfrm>
            <a:off x="96000" y="984000"/>
            <a:ext cx="8647200" cy="34803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ID" sz="1400">
                <a:solidFill>
                  <a:schemeClr val="dk1"/>
                </a:solidFill>
              </a:rPr>
              <a:t>Bahwa terjadi peningkatan </a:t>
            </a:r>
            <a:r>
              <a:rPr i="1" lang="en-ID" sz="1400">
                <a:solidFill>
                  <a:schemeClr val="dk1"/>
                </a:solidFill>
              </a:rPr>
              <a:t>revenue</a:t>
            </a:r>
            <a:r>
              <a:rPr lang="en-ID" sz="1400">
                <a:solidFill>
                  <a:schemeClr val="dk1"/>
                </a:solidFill>
              </a:rPr>
              <a:t> yang signifikan jika dilakukan penyesuaian tarif setiap </a:t>
            </a:r>
            <a:r>
              <a:rPr i="1" lang="en-ID" sz="1400">
                <a:solidFill>
                  <a:schemeClr val="dk1"/>
                </a:solidFill>
              </a:rPr>
              <a:t>clustering</a:t>
            </a:r>
            <a:r>
              <a:rPr lang="en-ID" sz="1400">
                <a:solidFill>
                  <a:schemeClr val="dk1"/>
                </a:solidFill>
              </a:rPr>
              <a:t>-nya. </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0" lvl="0" marL="457200" rtl="0" algn="just">
              <a:lnSpc>
                <a:spcPct val="100000"/>
              </a:lnSpc>
              <a:spcBef>
                <a:spcPts val="0"/>
              </a:spcBef>
              <a:spcAft>
                <a:spcPts val="0"/>
              </a:spcAft>
              <a:buNone/>
            </a:pPr>
            <a:r>
              <a:rPr lang="en-ID" sz="1400">
                <a:solidFill>
                  <a:schemeClr val="dk1"/>
                </a:solidFill>
              </a:rPr>
              <a:t>Penyesuaian tarif berdasarkan prinsip </a:t>
            </a:r>
            <a:r>
              <a:rPr i="1" lang="en-ID" sz="1400">
                <a:solidFill>
                  <a:schemeClr val="dk1"/>
                </a:solidFill>
              </a:rPr>
              <a:t>Ability to Pay </a:t>
            </a:r>
            <a:r>
              <a:rPr lang="en-ID" sz="1400">
                <a:solidFill>
                  <a:schemeClr val="dk1"/>
                </a:solidFill>
              </a:rPr>
              <a:t>(ATP) terhadap panjang lintasan yang ada, sehingga tidak memberatkan penumpang.</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0" lvl="0" marL="457200" rtl="0" algn="just">
              <a:lnSpc>
                <a:spcPct val="100000"/>
              </a:lnSpc>
              <a:spcBef>
                <a:spcPts val="0"/>
              </a:spcBef>
              <a:spcAft>
                <a:spcPts val="0"/>
              </a:spcAft>
              <a:buNone/>
            </a:pPr>
            <a:r>
              <a:rPr i="1" lang="en-ID" sz="1400">
                <a:solidFill>
                  <a:schemeClr val="dk1"/>
                </a:solidFill>
              </a:rPr>
              <a:t>Clustering</a:t>
            </a:r>
            <a:r>
              <a:rPr lang="en-ID" sz="1400">
                <a:solidFill>
                  <a:schemeClr val="dk1"/>
                </a:solidFill>
              </a:rPr>
              <a:t> 2 pada tahun 2020 menghasilkan </a:t>
            </a:r>
            <a:r>
              <a:rPr i="1" lang="en-ID" sz="1400">
                <a:solidFill>
                  <a:schemeClr val="dk1"/>
                </a:solidFill>
              </a:rPr>
              <a:t>revenue</a:t>
            </a:r>
            <a:r>
              <a:rPr lang="en-ID" sz="1400">
                <a:solidFill>
                  <a:schemeClr val="dk1"/>
                </a:solidFill>
              </a:rPr>
              <a:t> yang besar dibandingkan </a:t>
            </a:r>
            <a:r>
              <a:rPr i="1" lang="en-ID" sz="1400">
                <a:solidFill>
                  <a:schemeClr val="dk1"/>
                </a:solidFill>
              </a:rPr>
              <a:t>cluster</a:t>
            </a:r>
            <a:r>
              <a:rPr lang="en-ID" sz="1400">
                <a:solidFill>
                  <a:schemeClr val="dk1"/>
                </a:solidFill>
              </a:rPr>
              <a:t> lainnya pada tahun tersebut.</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0" lvl="0" marL="457200" rtl="0" algn="just">
              <a:lnSpc>
                <a:spcPct val="100000"/>
              </a:lnSpc>
              <a:spcBef>
                <a:spcPts val="0"/>
              </a:spcBef>
              <a:spcAft>
                <a:spcPts val="0"/>
              </a:spcAft>
              <a:buNone/>
            </a:pPr>
            <a:r>
              <a:rPr i="1" lang="en-ID" sz="1400">
                <a:solidFill>
                  <a:schemeClr val="dk1"/>
                </a:solidFill>
              </a:rPr>
              <a:t>Clustering </a:t>
            </a:r>
            <a:r>
              <a:rPr lang="en-ID" sz="1400">
                <a:solidFill>
                  <a:schemeClr val="dk1"/>
                </a:solidFill>
              </a:rPr>
              <a:t>1 pada tahun 2019 memberikan </a:t>
            </a:r>
            <a:r>
              <a:rPr i="1" lang="en-ID" sz="1400">
                <a:solidFill>
                  <a:schemeClr val="dk1"/>
                </a:solidFill>
              </a:rPr>
              <a:t>revenue</a:t>
            </a:r>
            <a:r>
              <a:rPr lang="en-ID" sz="1400">
                <a:solidFill>
                  <a:schemeClr val="dk1"/>
                </a:solidFill>
              </a:rPr>
              <a:t> yang paling besar pada tahun 2019.</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0" lvl="0" marL="457200" rtl="0" algn="just">
              <a:lnSpc>
                <a:spcPct val="100000"/>
              </a:lnSpc>
              <a:spcBef>
                <a:spcPts val="0"/>
              </a:spcBef>
              <a:spcAft>
                <a:spcPts val="0"/>
              </a:spcAft>
              <a:buNone/>
            </a:pPr>
            <a:r>
              <a:rPr lang="en-ID" sz="1400">
                <a:solidFill>
                  <a:schemeClr val="dk1"/>
                </a:solidFill>
              </a:rPr>
              <a:t>Seandainya, Kondisi covid-19 sudah selesai. Maka proyeksi penyesuaian tarif 2019 dapat merepresentasikan kondisi pada tahun 2022.</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2"/>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sm" w="sm" type="none"/>
            <a:tailEnd len="sm" w="sm" type="none"/>
          </a:ln>
        </p:spPr>
      </p:sp>
      <p:sp>
        <p:nvSpPr>
          <p:cNvPr id="393" name="Google Shape;393;p22"/>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sm" w="sm" type="none"/>
            <a:tailEnd len="sm" w="sm" type="none"/>
          </a:ln>
        </p:spPr>
      </p:sp>
      <p:sp>
        <p:nvSpPr>
          <p:cNvPr id="394" name="Google Shape;394;p22"/>
          <p:cNvSpPr txBox="1"/>
          <p:nvPr>
            <p:ph idx="1" type="subTitle"/>
          </p:nvPr>
        </p:nvSpPr>
        <p:spPr>
          <a:xfrm>
            <a:off x="4572000" y="4068001"/>
            <a:ext cx="40647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ID"/>
              <a:t>By 4XGEO</a:t>
            </a:r>
            <a:endParaRPr/>
          </a:p>
        </p:txBody>
      </p:sp>
      <p:pic>
        <p:nvPicPr>
          <p:cNvPr id="395" name="Google Shape;395;p22"/>
          <p:cNvPicPr preferRelativeResize="0"/>
          <p:nvPr/>
        </p:nvPicPr>
        <p:blipFill rotWithShape="1">
          <a:blip r:embed="rId3">
            <a:alphaModFix/>
          </a:blip>
          <a:srcRect b="9272" l="5679" r="25058" t="0"/>
          <a:stretch/>
        </p:blipFill>
        <p:spPr>
          <a:xfrm>
            <a:off x="0" y="1"/>
            <a:ext cx="9144000" cy="5143501"/>
          </a:xfrm>
          <a:prstGeom prst="rect">
            <a:avLst/>
          </a:prstGeom>
          <a:noFill/>
          <a:ln>
            <a:noFill/>
          </a:ln>
        </p:spPr>
      </p:pic>
      <p:sp>
        <p:nvSpPr>
          <p:cNvPr id="396" name="Google Shape;396;p22"/>
          <p:cNvSpPr/>
          <p:nvPr/>
        </p:nvSpPr>
        <p:spPr>
          <a:xfrm>
            <a:off x="0" y="-1"/>
            <a:ext cx="9144000" cy="5143500"/>
          </a:xfrm>
          <a:prstGeom prst="rect">
            <a:avLst/>
          </a:prstGeom>
          <a:solidFill>
            <a:srgbClr val="254C6D">
              <a:alpha val="60000"/>
            </a:srgbClr>
          </a:solidFill>
          <a:ln cap="flat" cmpd="sng" w="25400">
            <a:solidFill>
              <a:srgbClr val="1B374F"/>
            </a:solidFill>
            <a:prstDash val="solid"/>
            <a:round/>
            <a:headEnd len="sm" w="sm" type="none"/>
            <a:tailEnd len="sm" w="sm" type="none"/>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7" name="Google Shape;397;p22"/>
          <p:cNvSpPr txBox="1"/>
          <p:nvPr>
            <p:ph type="ctrTitle"/>
          </p:nvPr>
        </p:nvSpPr>
        <p:spPr>
          <a:xfrm>
            <a:off x="1022350" y="946475"/>
            <a:ext cx="7099200" cy="17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ID" sz="3600">
                <a:solidFill>
                  <a:schemeClr val="lt1"/>
                </a:solidFill>
              </a:rPr>
              <a:t>Thank you</a:t>
            </a:r>
            <a:endParaRPr sz="3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faeacce7ac_5_27"/>
          <p:cNvSpPr txBox="1"/>
          <p:nvPr>
            <p:ph type="ctrTitle"/>
          </p:nvPr>
        </p:nvSpPr>
        <p:spPr>
          <a:xfrm>
            <a:off x="2449550" y="1472625"/>
            <a:ext cx="42450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gfaeacce7ac_5_27"/>
          <p:cNvSpPr txBox="1"/>
          <p:nvPr>
            <p:ph idx="1" type="subTitle"/>
          </p:nvPr>
        </p:nvSpPr>
        <p:spPr>
          <a:xfrm>
            <a:off x="2070875" y="2901600"/>
            <a:ext cx="50022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faeacce7ac_5_32"/>
          <p:cNvSpPr txBox="1"/>
          <p:nvPr>
            <p:ph type="ctrTitle"/>
          </p:nvPr>
        </p:nvSpPr>
        <p:spPr>
          <a:xfrm>
            <a:off x="2449550" y="1472625"/>
            <a:ext cx="42450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gfaeacce7ac_5_32"/>
          <p:cNvSpPr txBox="1"/>
          <p:nvPr>
            <p:ph idx="1" type="subTitle"/>
          </p:nvPr>
        </p:nvSpPr>
        <p:spPr>
          <a:xfrm>
            <a:off x="2070875" y="2901600"/>
            <a:ext cx="50022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faeacce7ac_5_37"/>
          <p:cNvSpPr txBox="1"/>
          <p:nvPr>
            <p:ph type="ctrTitle"/>
          </p:nvPr>
        </p:nvSpPr>
        <p:spPr>
          <a:xfrm>
            <a:off x="2449550" y="1472625"/>
            <a:ext cx="42450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gfaeacce7ac_5_37"/>
          <p:cNvSpPr txBox="1"/>
          <p:nvPr>
            <p:ph idx="1" type="subTitle"/>
          </p:nvPr>
        </p:nvSpPr>
        <p:spPr>
          <a:xfrm>
            <a:off x="2070875" y="2901600"/>
            <a:ext cx="50022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fac24318a1_0_11"/>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Persiapan Model Clustering</a:t>
            </a:r>
            <a:endParaRPr b="1" sz="2750">
              <a:solidFill>
                <a:srgbClr val="0F2B5F"/>
              </a:solidFill>
              <a:latin typeface="Roboto"/>
              <a:ea typeface="Roboto"/>
              <a:cs typeface="Roboto"/>
              <a:sym typeface="Roboto"/>
            </a:endParaRPr>
          </a:p>
        </p:txBody>
      </p:sp>
      <p:sp>
        <p:nvSpPr>
          <p:cNvPr id="421" name="Google Shape;421;gfac24318a1_0_11"/>
          <p:cNvSpPr txBox="1"/>
          <p:nvPr/>
        </p:nvSpPr>
        <p:spPr>
          <a:xfrm>
            <a:off x="342375" y="693175"/>
            <a:ext cx="8020800" cy="4109700"/>
          </a:xfrm>
          <a:prstGeom prst="rect">
            <a:avLst/>
          </a:prstGeom>
          <a:noFill/>
          <a:ln>
            <a:noFill/>
          </a:ln>
        </p:spPr>
        <p:txBody>
          <a:bodyPr anchorCtr="0" anchor="t" bIns="91425" lIns="91425" spcFirstLastPara="1" rIns="91425" wrap="square" tIns="91425">
            <a:spAutoFit/>
          </a:bodyPr>
          <a:lstStyle/>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Menyiapkan fitur yang digunakan untuk modelling</a:t>
            </a:r>
            <a:endParaRPr b="1" sz="16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Waktu_tempuh_(one way)_rata_rata</a:t>
            </a:r>
            <a:endParaRPr b="1"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Representasi dari waktu tempuh setiap koridor sekaligus panjang lintasan, dimana semakin lama waktu tempuh tentu semakin banyak penumpang yang dapat menggunakan transportasi tersebut.</a:t>
            </a:r>
            <a:endParaRPr sz="13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Jumlah_penumpang</a:t>
            </a:r>
            <a:r>
              <a:rPr lang="en-ID"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Representasi banyak penumpang pada setiap koridor, semakin banyak penumpang tentunya akan menghasilkan revenue yang tinggi.</a:t>
            </a:r>
            <a:endParaRPr sz="1300">
              <a:solidFill>
                <a:schemeClr val="dk1"/>
              </a:solidFill>
              <a:latin typeface="Open Sans"/>
              <a:ea typeface="Open Sans"/>
              <a:cs typeface="Open Sans"/>
              <a:sym typeface="Open Sans"/>
            </a:endParaRPr>
          </a:p>
          <a:p>
            <a:pPr indent="-330200" lvl="0" marL="809999" rtl="0" algn="just">
              <a:spcBef>
                <a:spcPts val="0"/>
              </a:spcBef>
              <a:spcAft>
                <a:spcPts val="0"/>
              </a:spcAft>
              <a:buClr>
                <a:schemeClr val="dk1"/>
              </a:buClr>
              <a:buSzPts val="1600"/>
              <a:buFont typeface="Open Sans"/>
              <a:buAutoNum type="alphaUcPeriod"/>
            </a:pPr>
            <a:r>
              <a:rPr b="1" lang="en-ID" sz="1600">
                <a:solidFill>
                  <a:schemeClr val="dk1"/>
                </a:solidFill>
                <a:latin typeface="Open Sans"/>
                <a:ea typeface="Open Sans"/>
                <a:cs typeface="Open Sans"/>
                <a:sym typeface="Open Sans"/>
              </a:rPr>
              <a:t>Revenue_month</a:t>
            </a:r>
            <a:endParaRPr b="1" sz="1600">
              <a:solidFill>
                <a:schemeClr val="dk1"/>
              </a:solidFill>
              <a:latin typeface="Open Sans"/>
              <a:ea typeface="Open Sans"/>
              <a:cs typeface="Open Sans"/>
              <a:sym typeface="Open Sans"/>
            </a:endParaRPr>
          </a:p>
          <a:p>
            <a:pPr indent="0" lvl="0" marL="809999" rtl="0" algn="just">
              <a:spcBef>
                <a:spcPts val="0"/>
              </a:spcBef>
              <a:spcAft>
                <a:spcPts val="0"/>
              </a:spcAft>
              <a:buNone/>
            </a:pPr>
            <a:r>
              <a:rPr lang="en-ID" sz="1300">
                <a:solidFill>
                  <a:schemeClr val="dk1"/>
                </a:solidFill>
                <a:latin typeface="Open Sans"/>
                <a:ea typeface="Open Sans"/>
                <a:cs typeface="Open Sans"/>
                <a:sym typeface="Open Sans"/>
              </a:rPr>
              <a:t>Penghasilan yang didapatkan setiap koridor per bulan, semakin besar kalkulasi revenue per bulan tentunya akan menghasilkan revenue yang besar setiap tahun.</a:t>
            </a:r>
            <a:endParaRPr sz="1300">
              <a:solidFill>
                <a:schemeClr val="dk1"/>
              </a:solidFill>
              <a:latin typeface="Open Sans"/>
              <a:ea typeface="Open Sans"/>
              <a:cs typeface="Open Sans"/>
              <a:sym typeface="Open Sans"/>
            </a:endParaRPr>
          </a:p>
          <a:p>
            <a:pPr indent="0" lvl="0" marL="809999" rtl="0" algn="just">
              <a:spcBef>
                <a:spcPts val="0"/>
              </a:spcBef>
              <a:spcAft>
                <a:spcPts val="0"/>
              </a:spcAft>
              <a:buNone/>
            </a:pPr>
            <a:r>
              <a:t/>
            </a:r>
            <a:endParaRPr sz="1300">
              <a:solidFill>
                <a:schemeClr val="dk1"/>
              </a:solidFill>
              <a:latin typeface="Open Sans"/>
              <a:ea typeface="Open Sans"/>
              <a:cs typeface="Open Sans"/>
              <a:sym typeface="Open Sans"/>
            </a:endParaRPr>
          </a:p>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Melakukan Standarisasi/Normalisasi Data</a:t>
            </a:r>
            <a:endParaRPr b="1" sz="1600">
              <a:solidFill>
                <a:schemeClr val="dk1"/>
              </a:solidFill>
              <a:latin typeface="Open Sans"/>
              <a:ea typeface="Open Sans"/>
              <a:cs typeface="Open Sans"/>
              <a:sym typeface="Open Sans"/>
            </a:endParaRPr>
          </a:p>
          <a:p>
            <a:pPr indent="0" lvl="0" marL="360000" rtl="0" algn="just">
              <a:spcBef>
                <a:spcPts val="0"/>
              </a:spcBef>
              <a:spcAft>
                <a:spcPts val="0"/>
              </a:spcAft>
              <a:buNone/>
            </a:pPr>
            <a:r>
              <a:rPr lang="en-ID" sz="1300">
                <a:solidFill>
                  <a:schemeClr val="dk1"/>
                </a:solidFill>
                <a:latin typeface="Open Sans"/>
                <a:ea typeface="Open Sans"/>
                <a:cs typeface="Open Sans"/>
                <a:sym typeface="Open Sans"/>
              </a:rPr>
              <a:t>Sebelum modelling, semua data fitur dinormalisasi menggunakan fungsi MinMaxScaler.</a:t>
            </a:r>
            <a:endParaRPr sz="13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b="1" sz="1600">
              <a:solidFill>
                <a:schemeClr val="dk1"/>
              </a:solidFill>
              <a:latin typeface="Open Sans"/>
              <a:ea typeface="Open Sans"/>
              <a:cs typeface="Open Sans"/>
              <a:sym typeface="Open Sans"/>
            </a:endParaRPr>
          </a:p>
          <a:p>
            <a:pPr indent="-281600" lvl="0" marL="360000" rtl="0" algn="just">
              <a:spcBef>
                <a:spcPts val="0"/>
              </a:spcBef>
              <a:spcAft>
                <a:spcPts val="0"/>
              </a:spcAft>
              <a:buClr>
                <a:schemeClr val="dk1"/>
              </a:buClr>
              <a:buSzPts val="1600"/>
              <a:buFont typeface="Open Sans"/>
              <a:buAutoNum type="arabicPeriod"/>
            </a:pPr>
            <a:r>
              <a:rPr b="1" lang="en-ID" sz="1600">
                <a:solidFill>
                  <a:schemeClr val="dk1"/>
                </a:solidFill>
                <a:latin typeface="Open Sans"/>
                <a:ea typeface="Open Sans"/>
                <a:cs typeface="Open Sans"/>
                <a:sym typeface="Open Sans"/>
              </a:rPr>
              <a:t>Membuat Elbow Method </a:t>
            </a:r>
            <a:endParaRPr b="1" sz="1600">
              <a:solidFill>
                <a:schemeClr val="dk1"/>
              </a:solidFill>
              <a:latin typeface="Open Sans"/>
              <a:ea typeface="Open Sans"/>
              <a:cs typeface="Open Sans"/>
              <a:sym typeface="Open Sans"/>
            </a:endParaRPr>
          </a:p>
          <a:p>
            <a:pPr indent="0" lvl="0" marL="360000" rtl="0" algn="just">
              <a:spcBef>
                <a:spcPts val="0"/>
              </a:spcBef>
              <a:spcAft>
                <a:spcPts val="0"/>
              </a:spcAft>
              <a:buNone/>
            </a:pPr>
            <a:r>
              <a:rPr lang="en-ID" sz="1300">
                <a:solidFill>
                  <a:schemeClr val="dk1"/>
                </a:solidFill>
                <a:latin typeface="Open Sans"/>
                <a:ea typeface="Open Sans"/>
                <a:cs typeface="Open Sans"/>
                <a:sym typeface="Open Sans"/>
              </a:rPr>
              <a:t>Digunakan untuk menentukan jumlah </a:t>
            </a:r>
            <a:r>
              <a:rPr i="1" lang="en-ID" sz="1300">
                <a:solidFill>
                  <a:schemeClr val="dk1"/>
                </a:solidFill>
                <a:latin typeface="Open Sans"/>
                <a:ea typeface="Open Sans"/>
                <a:cs typeface="Open Sans"/>
                <a:sym typeface="Open Sans"/>
              </a:rPr>
              <a:t>cluster </a:t>
            </a:r>
            <a:r>
              <a:rPr lang="en-ID" sz="1300">
                <a:solidFill>
                  <a:schemeClr val="dk1"/>
                </a:solidFill>
                <a:latin typeface="Open Sans"/>
                <a:ea typeface="Open Sans"/>
                <a:cs typeface="Open Sans"/>
                <a:sym typeface="Open Sans"/>
              </a:rPr>
              <a:t>yang optimal, sehingga menghasilkan persebaran data </a:t>
            </a:r>
            <a:r>
              <a:rPr i="1" lang="en-ID" sz="1300">
                <a:solidFill>
                  <a:schemeClr val="dk1"/>
                </a:solidFill>
                <a:latin typeface="Open Sans"/>
                <a:ea typeface="Open Sans"/>
                <a:cs typeface="Open Sans"/>
                <a:sym typeface="Open Sans"/>
              </a:rPr>
              <a:t>cluster </a:t>
            </a:r>
            <a:r>
              <a:rPr lang="en-ID" sz="1300">
                <a:solidFill>
                  <a:schemeClr val="dk1"/>
                </a:solidFill>
                <a:latin typeface="Open Sans"/>
                <a:ea typeface="Open Sans"/>
                <a:cs typeface="Open Sans"/>
                <a:sym typeface="Open Sans"/>
              </a:rPr>
              <a:t>yang lebih relevan dan akurat.</a:t>
            </a:r>
            <a:endParaRPr sz="1500">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fac24318a1_0_16"/>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Elbow Method</a:t>
            </a:r>
            <a:endParaRPr b="1" sz="2750">
              <a:solidFill>
                <a:srgbClr val="0F2B5F"/>
              </a:solidFill>
              <a:latin typeface="Roboto"/>
              <a:ea typeface="Roboto"/>
              <a:cs typeface="Roboto"/>
              <a:sym typeface="Roboto"/>
            </a:endParaRPr>
          </a:p>
        </p:txBody>
      </p:sp>
      <p:sp>
        <p:nvSpPr>
          <p:cNvPr id="427" name="Google Shape;427;gfac24318a1_0_16"/>
          <p:cNvSpPr txBox="1"/>
          <p:nvPr/>
        </p:nvSpPr>
        <p:spPr>
          <a:xfrm>
            <a:off x="402525" y="4278800"/>
            <a:ext cx="80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a:solidFill>
                  <a:schemeClr val="dk1"/>
                </a:solidFill>
                <a:latin typeface="Open Sans Light"/>
                <a:ea typeface="Open Sans Light"/>
                <a:cs typeface="Open Sans Light"/>
                <a:sym typeface="Open Sans Light"/>
              </a:rPr>
              <a:t>Dari grafik Elbow Method yang ada, menunjukkan bahwa dari titik 6 ke 7 memiliki perubahan sudut yang tidak terlalu signifikan, sehingga kemungkinan kluster terbaik adalah sebanyak 7.</a:t>
            </a:r>
            <a:endParaRPr>
              <a:solidFill>
                <a:schemeClr val="dk1"/>
              </a:solidFill>
              <a:latin typeface="Open Sans Light"/>
              <a:ea typeface="Open Sans Light"/>
              <a:cs typeface="Open Sans Light"/>
              <a:sym typeface="Open Sans Light"/>
            </a:endParaRPr>
          </a:p>
        </p:txBody>
      </p:sp>
      <p:pic>
        <p:nvPicPr>
          <p:cNvPr id="428" name="Google Shape;428;gfac24318a1_0_16"/>
          <p:cNvPicPr preferRelativeResize="0"/>
          <p:nvPr/>
        </p:nvPicPr>
        <p:blipFill>
          <a:blip r:embed="rId3">
            <a:alphaModFix/>
          </a:blip>
          <a:stretch>
            <a:fillRect/>
          </a:stretch>
        </p:blipFill>
        <p:spPr>
          <a:xfrm>
            <a:off x="1046950" y="689600"/>
            <a:ext cx="6563700" cy="328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fac24318a1_0_23"/>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(1)</a:t>
            </a:r>
            <a:endParaRPr b="1" sz="2750">
              <a:solidFill>
                <a:srgbClr val="0F2B5F"/>
              </a:solidFill>
              <a:latin typeface="Roboto"/>
              <a:ea typeface="Roboto"/>
              <a:cs typeface="Roboto"/>
              <a:sym typeface="Roboto"/>
            </a:endParaRPr>
          </a:p>
        </p:txBody>
      </p:sp>
      <p:pic>
        <p:nvPicPr>
          <p:cNvPr id="434" name="Google Shape;434;gfac24318a1_0_23"/>
          <p:cNvPicPr preferRelativeResize="0"/>
          <p:nvPr/>
        </p:nvPicPr>
        <p:blipFill>
          <a:blip r:embed="rId3">
            <a:alphaModFix/>
          </a:blip>
          <a:stretch>
            <a:fillRect/>
          </a:stretch>
        </p:blipFill>
        <p:spPr>
          <a:xfrm>
            <a:off x="2001900" y="1584700"/>
            <a:ext cx="4777299" cy="3293551"/>
          </a:xfrm>
          <a:prstGeom prst="rect">
            <a:avLst/>
          </a:prstGeom>
          <a:noFill/>
          <a:ln cap="flat" cmpd="sng" w="9525">
            <a:solidFill>
              <a:schemeClr val="dk1"/>
            </a:solidFill>
            <a:prstDash val="solid"/>
            <a:round/>
            <a:headEnd len="sm" w="sm" type="none"/>
            <a:tailEnd len="sm" w="sm" type="none"/>
          </a:ln>
        </p:spPr>
      </p:pic>
      <p:sp>
        <p:nvSpPr>
          <p:cNvPr id="435" name="Google Shape;435;gfac24318a1_0_23"/>
          <p:cNvSpPr txBox="1"/>
          <p:nvPr/>
        </p:nvSpPr>
        <p:spPr>
          <a:xfrm>
            <a:off x="349000" y="689600"/>
            <a:ext cx="8179500" cy="79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D" sz="1850">
                <a:solidFill>
                  <a:srgbClr val="0F2B5F"/>
                </a:solidFill>
                <a:latin typeface="Open Sans"/>
                <a:ea typeface="Open Sans"/>
                <a:cs typeface="Open Sans"/>
                <a:sym typeface="Open Sans"/>
              </a:rPr>
              <a:t>Dari hasil </a:t>
            </a:r>
            <a:r>
              <a:rPr i="1" lang="en-ID" sz="1850">
                <a:solidFill>
                  <a:srgbClr val="0F2B5F"/>
                </a:solidFill>
                <a:latin typeface="Open Sans"/>
                <a:ea typeface="Open Sans"/>
                <a:cs typeface="Open Sans"/>
                <a:sym typeface="Open Sans"/>
              </a:rPr>
              <a:t>modelling</a:t>
            </a:r>
            <a:r>
              <a:rPr b="1" lang="en-ID" sz="1850">
                <a:solidFill>
                  <a:srgbClr val="0F2B5F"/>
                </a:solidFill>
                <a:latin typeface="Open Sans"/>
                <a:ea typeface="Open Sans"/>
                <a:cs typeface="Open Sans"/>
                <a:sym typeface="Open Sans"/>
              </a:rPr>
              <a:t> metode </a:t>
            </a:r>
            <a:r>
              <a:rPr b="1" i="1" lang="en-ID" sz="1850">
                <a:solidFill>
                  <a:srgbClr val="0F2B5F"/>
                </a:solidFill>
                <a:latin typeface="Open Sans"/>
                <a:ea typeface="Open Sans"/>
                <a:cs typeface="Open Sans"/>
                <a:sym typeface="Open Sans"/>
              </a:rPr>
              <a:t>clustering</a:t>
            </a:r>
            <a:r>
              <a:rPr b="1" lang="en-ID" sz="1850">
                <a:solidFill>
                  <a:srgbClr val="0F2B5F"/>
                </a:solidFill>
                <a:latin typeface="Open Sans"/>
                <a:ea typeface="Open Sans"/>
                <a:cs typeface="Open Sans"/>
                <a:sym typeface="Open Sans"/>
              </a:rPr>
              <a:t> K-Means</a:t>
            </a:r>
            <a:r>
              <a:rPr lang="en-ID" sz="1850">
                <a:solidFill>
                  <a:srgbClr val="0F2B5F"/>
                </a:solidFill>
                <a:latin typeface="Open Sans"/>
                <a:ea typeface="Open Sans"/>
                <a:cs typeface="Open Sans"/>
                <a:sym typeface="Open Sans"/>
              </a:rPr>
              <a:t> terdapat 7 </a:t>
            </a:r>
            <a:r>
              <a:rPr i="1" lang="en-ID" sz="1850">
                <a:solidFill>
                  <a:srgbClr val="0F2B5F"/>
                </a:solidFill>
                <a:latin typeface="Open Sans"/>
                <a:ea typeface="Open Sans"/>
                <a:cs typeface="Open Sans"/>
                <a:sym typeface="Open Sans"/>
              </a:rPr>
              <a:t>cluster </a:t>
            </a:r>
            <a:r>
              <a:rPr lang="en-ID" sz="1850">
                <a:solidFill>
                  <a:srgbClr val="0F2B5F"/>
                </a:solidFill>
                <a:latin typeface="Open Sans"/>
                <a:ea typeface="Open Sans"/>
                <a:cs typeface="Open Sans"/>
                <a:sym typeface="Open Sans"/>
              </a:rPr>
              <a:t>yang dapat digunakan untuk analisis rekomendasi dalam penentuan tarif.</a:t>
            </a:r>
            <a:endParaRPr sz="1850">
              <a:solidFill>
                <a:srgbClr val="0F2B5F"/>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fac24318a1_0_31"/>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(2)</a:t>
            </a:r>
            <a:endParaRPr b="1" sz="2750">
              <a:solidFill>
                <a:srgbClr val="0F2B5F"/>
              </a:solidFill>
              <a:latin typeface="Roboto"/>
              <a:ea typeface="Roboto"/>
              <a:cs typeface="Roboto"/>
              <a:sym typeface="Roboto"/>
            </a:endParaRPr>
          </a:p>
        </p:txBody>
      </p:sp>
      <p:pic>
        <p:nvPicPr>
          <p:cNvPr id="441" name="Google Shape;441;gfac24318a1_0_31"/>
          <p:cNvPicPr preferRelativeResize="0"/>
          <p:nvPr/>
        </p:nvPicPr>
        <p:blipFill>
          <a:blip r:embed="rId3">
            <a:alphaModFix/>
          </a:blip>
          <a:stretch>
            <a:fillRect/>
          </a:stretch>
        </p:blipFill>
        <p:spPr>
          <a:xfrm>
            <a:off x="1848830" y="872777"/>
            <a:ext cx="5446321" cy="37547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fac24318a1_0_36"/>
          <p:cNvSpPr txBox="1"/>
          <p:nvPr/>
        </p:nvSpPr>
        <p:spPr>
          <a:xfrm>
            <a:off x="342375" y="81500"/>
            <a:ext cx="61677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D" sz="2750">
                <a:solidFill>
                  <a:srgbClr val="0F2B5F"/>
                </a:solidFill>
                <a:latin typeface="Roboto"/>
                <a:ea typeface="Roboto"/>
                <a:cs typeface="Roboto"/>
                <a:sym typeface="Roboto"/>
              </a:rPr>
              <a:t>Modelling and Evaluation (3)</a:t>
            </a:r>
            <a:endParaRPr b="1" sz="2750">
              <a:solidFill>
                <a:srgbClr val="0F2B5F"/>
              </a:solidFill>
              <a:latin typeface="Roboto"/>
              <a:ea typeface="Roboto"/>
              <a:cs typeface="Roboto"/>
              <a:sym typeface="Roboto"/>
            </a:endParaRPr>
          </a:p>
        </p:txBody>
      </p:sp>
      <p:pic>
        <p:nvPicPr>
          <p:cNvPr id="447" name="Google Shape;447;gfac24318a1_0_36"/>
          <p:cNvPicPr preferRelativeResize="0"/>
          <p:nvPr/>
        </p:nvPicPr>
        <p:blipFill>
          <a:blip r:embed="rId3">
            <a:alphaModFix/>
          </a:blip>
          <a:stretch>
            <a:fillRect/>
          </a:stretch>
        </p:blipFill>
        <p:spPr>
          <a:xfrm>
            <a:off x="1613201" y="791325"/>
            <a:ext cx="5769125" cy="3971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4"/>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CCCCCC"/>
              </a:buClr>
              <a:buSzPts val="3600"/>
              <a:buNone/>
            </a:pPr>
            <a:r>
              <a:t/>
            </a:r>
            <a:endParaRPr/>
          </a:p>
        </p:txBody>
      </p:sp>
      <p:pic>
        <p:nvPicPr>
          <p:cNvPr id="154" name="Google Shape;154;p4"/>
          <p:cNvPicPr preferRelativeResize="0"/>
          <p:nvPr/>
        </p:nvPicPr>
        <p:blipFill rotWithShape="1">
          <a:blip r:embed="rId4">
            <a:alphaModFix/>
          </a:blip>
          <a:srcRect b="0" l="0" r="7746" t="0"/>
          <a:stretch/>
        </p:blipFill>
        <p:spPr>
          <a:xfrm>
            <a:off x="-1" y="0"/>
            <a:ext cx="9284677" cy="5143500"/>
          </a:xfrm>
          <a:prstGeom prst="rect">
            <a:avLst/>
          </a:prstGeom>
          <a:noFill/>
          <a:ln>
            <a:noFill/>
          </a:ln>
        </p:spPr>
      </p:pic>
      <p:grpSp>
        <p:nvGrpSpPr>
          <p:cNvPr id="155" name="Google Shape;155;p4"/>
          <p:cNvGrpSpPr/>
          <p:nvPr/>
        </p:nvGrpSpPr>
        <p:grpSpPr>
          <a:xfrm>
            <a:off x="-746050" y="0"/>
            <a:ext cx="9890050" cy="5143500"/>
            <a:chOff x="-714154" y="342900"/>
            <a:chExt cx="9890050" cy="5143500"/>
          </a:xfrm>
        </p:grpSpPr>
        <p:sp>
          <p:nvSpPr>
            <p:cNvPr id="156" name="Google Shape;156;p4"/>
            <p:cNvSpPr/>
            <p:nvPr/>
          </p:nvSpPr>
          <p:spPr>
            <a:xfrm>
              <a:off x="31896" y="342900"/>
              <a:ext cx="9144000" cy="51435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4"/>
            <p:cNvSpPr txBox="1"/>
            <p:nvPr/>
          </p:nvSpPr>
          <p:spPr>
            <a:xfrm flipH="1">
              <a:off x="4133621" y="2447291"/>
              <a:ext cx="2755800" cy="192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CCCCC"/>
                </a:buClr>
                <a:buSzPts val="3600"/>
                <a:buFont typeface="DM Serif Display"/>
                <a:buNone/>
              </a:pPr>
              <a:r>
                <a:rPr b="0" i="0" lang="en-ID" sz="4500" u="none" cap="none" strike="noStrike">
                  <a:solidFill>
                    <a:schemeClr val="lt1"/>
                  </a:solidFill>
                  <a:latin typeface="DM Serif Display"/>
                  <a:ea typeface="DM Serif Display"/>
                  <a:cs typeface="DM Serif Display"/>
                  <a:sym typeface="DM Serif Display"/>
                </a:rPr>
                <a:t>Overview </a:t>
              </a:r>
              <a:endParaRPr b="0" i="0" sz="4500" u="none" cap="none" strike="noStrike">
                <a:solidFill>
                  <a:schemeClr val="lt1"/>
                </a:solidFill>
                <a:latin typeface="DM Serif Display"/>
                <a:ea typeface="DM Serif Display"/>
                <a:cs typeface="DM Serif Display"/>
                <a:sym typeface="DM Serif Display"/>
              </a:endParaRPr>
            </a:p>
          </p:txBody>
        </p:sp>
        <p:sp>
          <p:nvSpPr>
            <p:cNvPr id="158" name="Google Shape;158;p4"/>
            <p:cNvSpPr/>
            <p:nvPr/>
          </p:nvSpPr>
          <p:spPr>
            <a:xfrm>
              <a:off x="2927407" y="1440541"/>
              <a:ext cx="4267200" cy="3223500"/>
            </a:xfrm>
            <a:prstGeom prst="rect">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4"/>
            <p:cNvSpPr txBox="1"/>
            <p:nvPr/>
          </p:nvSpPr>
          <p:spPr>
            <a:xfrm flipH="1">
              <a:off x="-714154" y="2623391"/>
              <a:ext cx="4488300" cy="1622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CCCCCC"/>
                </a:buClr>
                <a:buSzPts val="16000"/>
                <a:buFont typeface="DM Serif Display"/>
                <a:buNone/>
              </a:pPr>
              <a:r>
                <a:rPr b="0" i="0" lang="en-ID" sz="16000" u="none" cap="none" strike="noStrike">
                  <a:solidFill>
                    <a:schemeClr val="lt1"/>
                  </a:solidFill>
                  <a:latin typeface="DM Serif Display"/>
                  <a:ea typeface="DM Serif Display"/>
                  <a:cs typeface="DM Serif Display"/>
                  <a:sym typeface="DM Serif Display"/>
                </a:rPr>
                <a:t>01</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fac24318a1_0_43"/>
          <p:cNvSpPr txBox="1"/>
          <p:nvPr/>
        </p:nvSpPr>
        <p:spPr>
          <a:xfrm>
            <a:off x="5072099" y="3994554"/>
            <a:ext cx="39057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2800" u="none" cap="none" strike="noStrike">
                <a:solidFill>
                  <a:srgbClr val="DADADA"/>
                </a:solidFill>
                <a:latin typeface="DM Serif Display"/>
                <a:ea typeface="DM Serif Display"/>
                <a:cs typeface="DM Serif Display"/>
                <a:sym typeface="DM Serif Display"/>
              </a:rPr>
              <a:t>Modeling &amp; Evaluation</a:t>
            </a:r>
            <a:endParaRPr b="0" i="0" sz="1400" u="none" cap="none" strike="noStrike">
              <a:solidFill>
                <a:srgbClr val="000000"/>
              </a:solidFill>
              <a:latin typeface="Arial"/>
              <a:ea typeface="Arial"/>
              <a:cs typeface="Arial"/>
              <a:sym typeface="Arial"/>
            </a:endParaRPr>
          </a:p>
        </p:txBody>
      </p:sp>
      <p:sp>
        <p:nvSpPr>
          <p:cNvPr id="453" name="Google Shape;453;gfac24318a1_0_43"/>
          <p:cNvSpPr txBox="1"/>
          <p:nvPr>
            <p:ph type="ctrTitle"/>
          </p:nvPr>
        </p:nvSpPr>
        <p:spPr>
          <a:xfrm>
            <a:off x="723600" y="470625"/>
            <a:ext cx="28662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ID" sz="2600">
                <a:latin typeface="Roboto"/>
                <a:ea typeface="Roboto"/>
                <a:cs typeface="Roboto"/>
                <a:sym typeface="Roboto"/>
              </a:rPr>
              <a:t>Model Evaluation</a:t>
            </a:r>
            <a:endParaRPr b="1" sz="2600">
              <a:latin typeface="Roboto"/>
              <a:ea typeface="Roboto"/>
              <a:cs typeface="Roboto"/>
              <a:sym typeface="Roboto"/>
            </a:endParaRPr>
          </a:p>
        </p:txBody>
      </p:sp>
      <p:sp>
        <p:nvSpPr>
          <p:cNvPr id="454" name="Google Shape;454;gfac24318a1_0_43"/>
          <p:cNvSpPr txBox="1"/>
          <p:nvPr/>
        </p:nvSpPr>
        <p:spPr>
          <a:xfrm>
            <a:off x="723600" y="967300"/>
            <a:ext cx="8152500" cy="10518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Clr>
                <a:srgbClr val="000000"/>
              </a:buClr>
              <a:buSzPts val="1400"/>
              <a:buFont typeface="Arial"/>
              <a:buNone/>
            </a:pPr>
            <a:r>
              <a:rPr lang="en-ID" sz="1600">
                <a:solidFill>
                  <a:schemeClr val="dk1"/>
                </a:solidFill>
                <a:latin typeface="Open Sans Light"/>
                <a:ea typeface="Open Sans Light"/>
                <a:cs typeface="Open Sans Light"/>
                <a:sym typeface="Open Sans Light"/>
              </a:rPr>
              <a:t>Model Evaluation yang kami gunakan pada metode K-means Clustering ini antara lain: </a:t>
            </a:r>
            <a:r>
              <a:rPr b="1" lang="en-ID" sz="1600">
                <a:solidFill>
                  <a:schemeClr val="dk1"/>
                </a:solidFill>
                <a:latin typeface="Open Sans"/>
                <a:ea typeface="Open Sans"/>
                <a:cs typeface="Open Sans"/>
                <a:sym typeface="Open Sans"/>
              </a:rPr>
              <a:t>Metode Silhouette</a:t>
            </a:r>
            <a:r>
              <a:rPr lang="en-ID" sz="1600">
                <a:solidFill>
                  <a:schemeClr val="dk1"/>
                </a:solidFill>
                <a:latin typeface="Open Sans Light"/>
                <a:ea typeface="Open Sans Light"/>
                <a:cs typeface="Open Sans Light"/>
                <a:sym typeface="Open Sans Light"/>
              </a:rPr>
              <a:t>, </a:t>
            </a:r>
            <a:r>
              <a:rPr b="1" lang="en-ID" sz="1600">
                <a:solidFill>
                  <a:schemeClr val="dk1"/>
                </a:solidFill>
                <a:latin typeface="Open Sans"/>
                <a:ea typeface="Open Sans"/>
                <a:cs typeface="Open Sans"/>
                <a:sym typeface="Open Sans"/>
              </a:rPr>
              <a:t>Metode Calinski Harabasz</a:t>
            </a:r>
            <a:r>
              <a:rPr lang="en-ID" sz="1600">
                <a:solidFill>
                  <a:schemeClr val="dk1"/>
                </a:solidFill>
                <a:latin typeface="Open Sans Light"/>
                <a:ea typeface="Open Sans Light"/>
                <a:cs typeface="Open Sans Light"/>
                <a:sym typeface="Open Sans Light"/>
              </a:rPr>
              <a:t>, dan </a:t>
            </a:r>
            <a:r>
              <a:rPr b="1" lang="en-ID" sz="1600">
                <a:solidFill>
                  <a:schemeClr val="dk1"/>
                </a:solidFill>
                <a:latin typeface="Open Sans"/>
                <a:ea typeface="Open Sans"/>
                <a:cs typeface="Open Sans"/>
                <a:sym typeface="Open Sans"/>
              </a:rPr>
              <a:t>Metode Davies Bouldin </a:t>
            </a:r>
            <a:r>
              <a:rPr lang="en-ID" sz="1600">
                <a:solidFill>
                  <a:schemeClr val="dk1"/>
                </a:solidFill>
                <a:latin typeface="Open Sans Light"/>
                <a:ea typeface="Open Sans Light"/>
                <a:cs typeface="Open Sans Light"/>
                <a:sym typeface="Open Sans Light"/>
              </a:rPr>
              <a:t>dengan perolehan nilai sebagai berikut:</a:t>
            </a:r>
            <a:endParaRPr sz="1600">
              <a:solidFill>
                <a:schemeClr val="dk1"/>
              </a:solidFill>
              <a:latin typeface="Open Sans Light"/>
              <a:ea typeface="Open Sans Light"/>
              <a:cs typeface="Open Sans Light"/>
              <a:sym typeface="Open Sans Light"/>
            </a:endParaRPr>
          </a:p>
        </p:txBody>
      </p:sp>
      <p:graphicFrame>
        <p:nvGraphicFramePr>
          <p:cNvPr id="455" name="Google Shape;455;gfac24318a1_0_43"/>
          <p:cNvGraphicFramePr/>
          <p:nvPr/>
        </p:nvGraphicFramePr>
        <p:xfrm>
          <a:off x="1409700" y="2018125"/>
          <a:ext cx="3000000" cy="3000000"/>
        </p:xfrm>
        <a:graphic>
          <a:graphicData uri="http://schemas.openxmlformats.org/drawingml/2006/table">
            <a:tbl>
              <a:tblPr>
                <a:noFill/>
                <a:tableStyleId>{5DFEBD07-67A7-4DB7-8119-A4E8CA6A26DF}</a:tableStyleId>
              </a:tblPr>
              <a:tblGrid>
                <a:gridCol w="1581150"/>
                <a:gridCol w="1581150"/>
                <a:gridCol w="1581150"/>
                <a:gridCol w="1581150"/>
              </a:tblGrid>
              <a:tr h="180975">
                <a:tc>
                  <a:txBody>
                    <a:bodyPr/>
                    <a:lstStyle/>
                    <a:p>
                      <a:pPr indent="0" lvl="0" marL="0" rtl="0" algn="l">
                        <a:lnSpc>
                          <a:spcPct val="115000"/>
                        </a:lnSpc>
                        <a:spcBef>
                          <a:spcPts val="1200"/>
                        </a:spcBef>
                        <a:spcAft>
                          <a:spcPts val="0"/>
                        </a:spcAft>
                        <a:buNone/>
                      </a:pPr>
                      <a:r>
                        <a:rPr lang="en-ID"/>
                        <a:t>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54C6D">
                        <a:alpha val="32940"/>
                      </a:srgbClr>
                    </a:solidFill>
                  </a:tcPr>
                </a:tc>
                <a:tc>
                  <a:txBody>
                    <a:bodyPr/>
                    <a:lstStyle/>
                    <a:p>
                      <a:pPr indent="0" lvl="0" marL="0" rtl="0" algn="ctr">
                        <a:lnSpc>
                          <a:spcPct val="115000"/>
                        </a:lnSpc>
                        <a:spcBef>
                          <a:spcPts val="1200"/>
                        </a:spcBef>
                        <a:spcAft>
                          <a:spcPts val="0"/>
                        </a:spcAft>
                        <a:buNone/>
                      </a:pPr>
                      <a:r>
                        <a:rPr lang="en-ID"/>
                        <a:t>Silhouette</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Calinski</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Davies</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15000"/>
                        </a:lnSpc>
                        <a:spcBef>
                          <a:spcPts val="1200"/>
                        </a:spcBef>
                        <a:spcAft>
                          <a:spcPts val="0"/>
                        </a:spcAft>
                        <a:buNone/>
                      </a:pPr>
                      <a:r>
                        <a:rPr lang="en-ID"/>
                        <a:t>Score</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0.891</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11512.699</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ID"/>
                        <a:t>0.148</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56" name="Google Shape;456;gfac24318a1_0_43"/>
          <p:cNvSpPr txBox="1"/>
          <p:nvPr/>
        </p:nvSpPr>
        <p:spPr>
          <a:xfrm>
            <a:off x="804575" y="3369975"/>
            <a:ext cx="7767900" cy="1051800"/>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Clr>
                <a:srgbClr val="000000"/>
              </a:buClr>
              <a:buSzPts val="1400"/>
              <a:buFont typeface="Arial"/>
              <a:buNone/>
            </a:pPr>
            <a:r>
              <a:rPr lang="en-ID" sz="1600">
                <a:solidFill>
                  <a:schemeClr val="dk1"/>
                </a:solidFill>
                <a:latin typeface="Open Sans Light"/>
                <a:ea typeface="Open Sans Light"/>
                <a:cs typeface="Open Sans Light"/>
                <a:sym typeface="Open Sans Light"/>
              </a:rPr>
              <a:t>Hasil dari metode Silhouette sebesar 0.891 menunjukkan hasil yang sangat baik. Begitupun nilai metode Calinski yang semakin besar semakin baik. Sedangkan nilai dari metode Davies akan semakin bagus jika nilai yang dihasilkan semakin kecil.</a:t>
            </a:r>
            <a:endParaRPr sz="1600">
              <a:solidFill>
                <a:schemeClr val="dk1"/>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txBox="1"/>
          <p:nvPr>
            <p:ph type="ctrTitle"/>
          </p:nvPr>
        </p:nvSpPr>
        <p:spPr>
          <a:xfrm>
            <a:off x="-197442" y="-1360425"/>
            <a:ext cx="3867300" cy="2054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ID" sz="2800">
                <a:solidFill>
                  <a:schemeClr val="dk1"/>
                </a:solidFill>
              </a:rPr>
              <a:t>TransJakarta </a:t>
            </a:r>
            <a:endParaRPr/>
          </a:p>
        </p:txBody>
      </p:sp>
      <p:sp>
        <p:nvSpPr>
          <p:cNvPr id="165" name="Google Shape;165;p5"/>
          <p:cNvSpPr txBox="1"/>
          <p:nvPr>
            <p:ph idx="1" type="subTitle"/>
          </p:nvPr>
        </p:nvSpPr>
        <p:spPr>
          <a:xfrm>
            <a:off x="1514850" y="662400"/>
            <a:ext cx="7145700" cy="3818700"/>
          </a:xfrm>
          <a:prstGeom prst="rect">
            <a:avLst/>
          </a:prstGeom>
          <a:noFill/>
          <a:ln>
            <a:noFill/>
          </a:ln>
        </p:spPr>
        <p:txBody>
          <a:bodyPr anchorCtr="0" anchor="t" bIns="91425" lIns="91425" spcFirstLastPara="1" rIns="91425" wrap="square" tIns="91425">
            <a:noAutofit/>
          </a:bodyPr>
          <a:lstStyle/>
          <a:p>
            <a:pPr indent="-171450" lvl="0" marL="171450" rtl="0" algn="just">
              <a:lnSpc>
                <a:spcPct val="150000"/>
              </a:lnSpc>
              <a:spcBef>
                <a:spcPts val="0"/>
              </a:spcBef>
              <a:spcAft>
                <a:spcPts val="0"/>
              </a:spcAft>
              <a:buSzPts val="1200"/>
              <a:buFont typeface="Arial"/>
              <a:buChar char="•"/>
            </a:pPr>
            <a:r>
              <a:rPr b="1" lang="en-ID">
                <a:latin typeface="Open Sans"/>
                <a:ea typeface="Open Sans"/>
                <a:cs typeface="Open Sans"/>
                <a:sym typeface="Open Sans"/>
              </a:rPr>
              <a:t>TransJakarta </a:t>
            </a:r>
            <a:r>
              <a:rPr lang="en-ID">
                <a:latin typeface="Open Sans"/>
                <a:ea typeface="Open Sans"/>
                <a:cs typeface="Open Sans"/>
                <a:sym typeface="Open Sans"/>
              </a:rPr>
              <a:t>adalah salah satu transportasi layanan umum yang memiliki </a:t>
            </a:r>
            <a:r>
              <a:rPr lang="en-ID">
                <a:latin typeface="Open Sans"/>
                <a:ea typeface="Open Sans"/>
                <a:cs typeface="Open Sans"/>
                <a:sym typeface="Open Sans"/>
              </a:rPr>
              <a:t>sistem </a:t>
            </a:r>
            <a:r>
              <a:rPr lang="en-ID">
                <a:latin typeface="Open Sans"/>
                <a:ea typeface="Open Sans"/>
                <a:cs typeface="Open Sans"/>
                <a:sym typeface="Open Sans"/>
              </a:rPr>
              <a:t>Bus Rapid Transit (BRT) di DKI Jakarta. </a:t>
            </a:r>
            <a:endParaRPr>
              <a:latin typeface="Open Sans"/>
              <a:ea typeface="Open Sans"/>
              <a:cs typeface="Open Sans"/>
              <a:sym typeface="Open Sans"/>
            </a:endParaRPr>
          </a:p>
          <a:p>
            <a:pPr indent="-171450" lvl="0" marL="171450" rtl="0" algn="just">
              <a:lnSpc>
                <a:spcPct val="150000"/>
              </a:lnSpc>
              <a:spcBef>
                <a:spcPts val="0"/>
              </a:spcBef>
              <a:spcAft>
                <a:spcPts val="0"/>
              </a:spcAft>
              <a:buSzPts val="1200"/>
              <a:buFont typeface="Arial"/>
              <a:buChar char="•"/>
            </a:pPr>
            <a:r>
              <a:rPr lang="en-ID">
                <a:latin typeface="Open Sans"/>
                <a:ea typeface="Open Sans"/>
                <a:cs typeface="Open Sans"/>
                <a:sym typeface="Open Sans"/>
              </a:rPr>
              <a:t>Pada </a:t>
            </a:r>
            <a:r>
              <a:rPr b="1" lang="en-ID">
                <a:latin typeface="Open Sans"/>
                <a:ea typeface="Open Sans"/>
                <a:cs typeface="Open Sans"/>
                <a:sym typeface="Open Sans"/>
              </a:rPr>
              <a:t>tahun 2019 </a:t>
            </a:r>
            <a:r>
              <a:rPr lang="en-ID">
                <a:latin typeface="Open Sans"/>
                <a:ea typeface="Open Sans"/>
                <a:cs typeface="Open Sans"/>
                <a:sym typeface="Open Sans"/>
              </a:rPr>
              <a:t>diketahui bahwa dana subsidi yang di dapatkan TransJakarta </a:t>
            </a:r>
            <a:r>
              <a:rPr lang="en-ID">
                <a:latin typeface="Open Sans"/>
                <a:ea typeface="Open Sans"/>
                <a:cs typeface="Open Sans"/>
                <a:sym typeface="Open Sans"/>
              </a:rPr>
              <a:t>sebesar </a:t>
            </a:r>
            <a:r>
              <a:rPr b="1" lang="en-ID">
                <a:latin typeface="Open Sans"/>
                <a:ea typeface="Open Sans"/>
                <a:cs typeface="Open Sans"/>
                <a:sym typeface="Open Sans"/>
              </a:rPr>
              <a:t>Rp 3,21 triliun, tahun 2020 sebesar 3,1 triliun, </a:t>
            </a:r>
            <a:r>
              <a:rPr lang="en-ID">
                <a:latin typeface="Open Sans"/>
                <a:ea typeface="Open Sans"/>
                <a:cs typeface="Open Sans"/>
                <a:sym typeface="Open Sans"/>
              </a:rPr>
              <a:t>dan</a:t>
            </a:r>
            <a:r>
              <a:rPr b="1" lang="en-ID">
                <a:latin typeface="Open Sans"/>
                <a:ea typeface="Open Sans"/>
                <a:cs typeface="Open Sans"/>
                <a:sym typeface="Open Sans"/>
              </a:rPr>
              <a:t> tahun 2021 3,27 triliun. Menurut </a:t>
            </a:r>
            <a:r>
              <a:rPr b="1" lang="en-ID">
                <a:latin typeface="Open Sans"/>
                <a:ea typeface="Open Sans"/>
                <a:cs typeface="Open Sans"/>
                <a:sym typeface="Open Sans"/>
              </a:rPr>
              <a:t>Direktur Utama PT Transportasi Jakarta Sardjono Jhony Tjitrokusumo </a:t>
            </a:r>
            <a:r>
              <a:rPr lang="en-ID">
                <a:latin typeface="Open Sans"/>
                <a:ea typeface="Open Sans"/>
                <a:cs typeface="Open Sans"/>
                <a:sym typeface="Open Sans"/>
              </a:rPr>
              <a:t>bahwa perlu adanya pengkajian mengenai kenaikan tarif TransJakarta sehingga dapat dihitung kembali nilai ekonomisnya dan dapat meningkatkan </a:t>
            </a:r>
            <a:r>
              <a:rPr b="1" lang="en-ID">
                <a:latin typeface="Open Sans"/>
                <a:ea typeface="Open Sans"/>
                <a:cs typeface="Open Sans"/>
                <a:sym typeface="Open Sans"/>
              </a:rPr>
              <a:t>total </a:t>
            </a:r>
            <a:r>
              <a:rPr b="1" i="1" lang="en-ID">
                <a:latin typeface="Open Sans"/>
                <a:ea typeface="Open Sans"/>
                <a:cs typeface="Open Sans"/>
                <a:sym typeface="Open Sans"/>
              </a:rPr>
              <a:t>revenue</a:t>
            </a:r>
            <a:r>
              <a:rPr b="1" lang="en-ID">
                <a:latin typeface="Open Sans"/>
                <a:ea typeface="Open Sans"/>
                <a:cs typeface="Open Sans"/>
                <a:sym typeface="Open Sans"/>
              </a:rPr>
              <a:t> </a:t>
            </a:r>
            <a:r>
              <a:rPr lang="en-ID">
                <a:latin typeface="Open Sans"/>
                <a:ea typeface="Open Sans"/>
                <a:cs typeface="Open Sans"/>
                <a:sym typeface="Open Sans"/>
              </a:rPr>
              <a:t>TransJakarta serta dapat berimplikasi terhadap penurunan besaran </a:t>
            </a:r>
            <a:r>
              <a:rPr b="1" lang="en-ID">
                <a:latin typeface="Open Sans"/>
                <a:ea typeface="Open Sans"/>
                <a:cs typeface="Open Sans"/>
                <a:sym typeface="Open Sans"/>
              </a:rPr>
              <a:t>subsidi. </a:t>
            </a:r>
            <a:endParaRPr b="1">
              <a:latin typeface="Open Sans"/>
              <a:ea typeface="Open Sans"/>
              <a:cs typeface="Open Sans"/>
              <a:sym typeface="Open Sans"/>
            </a:endParaRPr>
          </a:p>
          <a:p>
            <a:pPr indent="-171450" lvl="0" marL="171450" rtl="0" algn="just">
              <a:lnSpc>
                <a:spcPct val="150000"/>
              </a:lnSpc>
              <a:spcBef>
                <a:spcPts val="0"/>
              </a:spcBef>
              <a:spcAft>
                <a:spcPts val="0"/>
              </a:spcAft>
              <a:buSzPts val="1200"/>
              <a:buFont typeface="Arial"/>
              <a:buChar char="•"/>
            </a:pPr>
            <a:r>
              <a:rPr lang="en-ID">
                <a:latin typeface="Open Sans"/>
                <a:ea typeface="Open Sans"/>
                <a:cs typeface="Open Sans"/>
                <a:sym typeface="Open Sans"/>
              </a:rPr>
              <a:t>Untuk melakukan kajian terhadap pengembangan kebijakan struktur tarif sehingga dapat berpengaruh terhadap penurunan besaran subsidi maka dilakukan analisis menggunakan </a:t>
            </a:r>
            <a:r>
              <a:rPr b="1" lang="en-ID">
                <a:latin typeface="Open Sans"/>
                <a:ea typeface="Open Sans"/>
                <a:cs typeface="Open Sans"/>
                <a:sym typeface="Open Sans"/>
              </a:rPr>
              <a:t>metode klasterisasi K-Means </a:t>
            </a:r>
            <a:r>
              <a:rPr lang="en-ID">
                <a:latin typeface="Open Sans"/>
                <a:ea typeface="Open Sans"/>
                <a:cs typeface="Open Sans"/>
                <a:sym typeface="Open Sans"/>
              </a:rPr>
              <a:t>untuk mendapatkan perhitungan yang akurat. </a:t>
            </a:r>
            <a:endParaRPr>
              <a:latin typeface="Open Sans"/>
              <a:ea typeface="Open Sans"/>
              <a:cs typeface="Open Sans"/>
              <a:sym typeface="Open Sans"/>
            </a:endParaRPr>
          </a:p>
          <a:p>
            <a:pPr indent="-171450" lvl="0" marL="171450" rtl="0" algn="just">
              <a:lnSpc>
                <a:spcPct val="150000"/>
              </a:lnSpc>
              <a:spcBef>
                <a:spcPts val="0"/>
              </a:spcBef>
              <a:spcAft>
                <a:spcPts val="0"/>
              </a:spcAft>
              <a:buSzPts val="1200"/>
              <a:buFont typeface="Open Sans"/>
              <a:buChar char="•"/>
            </a:pPr>
            <a:r>
              <a:rPr lang="en-ID">
                <a:latin typeface="Open Sans"/>
                <a:ea typeface="Open Sans"/>
                <a:cs typeface="Open Sans"/>
                <a:sym typeface="Open Sans"/>
              </a:rPr>
              <a:t>Pengolahan data dilakukan dengan menggunakan </a:t>
            </a:r>
            <a:r>
              <a:rPr b="1" lang="en-ID">
                <a:latin typeface="Open Sans"/>
                <a:ea typeface="Open Sans"/>
                <a:cs typeface="Open Sans"/>
                <a:sym typeface="Open Sans"/>
              </a:rPr>
              <a:t>Microsoft Excel, Tableau, </a:t>
            </a:r>
            <a:r>
              <a:rPr lang="en-ID">
                <a:latin typeface="Open Sans"/>
                <a:ea typeface="Open Sans"/>
                <a:cs typeface="Open Sans"/>
                <a:sym typeface="Open Sans"/>
              </a:rPr>
              <a:t>dan </a:t>
            </a:r>
            <a:r>
              <a:rPr b="1" lang="en-ID">
                <a:latin typeface="Open Sans"/>
                <a:ea typeface="Open Sans"/>
                <a:cs typeface="Open Sans"/>
                <a:sym typeface="Open Sans"/>
              </a:rPr>
              <a:t>bahasa pemrograman Python </a:t>
            </a:r>
            <a:r>
              <a:rPr lang="en-ID">
                <a:latin typeface="Open Sans"/>
                <a:ea typeface="Open Sans"/>
                <a:cs typeface="Open Sans"/>
                <a:sym typeface="Open Sans"/>
              </a:rPr>
              <a:t>hingga diperoleh rekomendasi bisnis yang dalam penentuan tarif dan meningkatkan </a:t>
            </a:r>
            <a:r>
              <a:rPr i="1" lang="en-ID">
                <a:latin typeface="Open Sans"/>
                <a:ea typeface="Open Sans"/>
                <a:cs typeface="Open Sans"/>
                <a:sym typeface="Open Sans"/>
              </a:rPr>
              <a:t>revenue</a:t>
            </a:r>
            <a:r>
              <a:rPr lang="en-ID">
                <a:latin typeface="Open Sans"/>
                <a:ea typeface="Open Sans"/>
                <a:cs typeface="Open Sans"/>
                <a:sym typeface="Open Sans"/>
              </a:rPr>
              <a:t> yang didapatkan oleh TransJakarta. </a:t>
            </a:r>
            <a:endParaRPr>
              <a:latin typeface="Open Sans"/>
              <a:ea typeface="Open Sans"/>
              <a:cs typeface="Open Sans"/>
              <a:sym typeface="Open Sans"/>
            </a:endParaRPr>
          </a:p>
          <a:p>
            <a:pPr indent="0" lvl="0" marL="457200" rtl="0" algn="just">
              <a:lnSpc>
                <a:spcPct val="150000"/>
              </a:lnSpc>
              <a:spcBef>
                <a:spcPts val="0"/>
              </a:spcBef>
              <a:spcAft>
                <a:spcPts val="0"/>
              </a:spcAft>
              <a:buNone/>
            </a:pPr>
            <a:r>
              <a:t/>
            </a:r>
            <a:endParaRPr>
              <a:latin typeface="Open Sans"/>
              <a:ea typeface="Open Sans"/>
              <a:cs typeface="Open Sans"/>
              <a:sym typeface="Open Sans"/>
            </a:endParaRPr>
          </a:p>
          <a:p>
            <a:pPr indent="0" lvl="0" marL="457200" rtl="0" algn="just">
              <a:lnSpc>
                <a:spcPct val="150000"/>
              </a:lnSpc>
              <a:spcBef>
                <a:spcPts val="0"/>
              </a:spcBef>
              <a:spcAft>
                <a:spcPts val="0"/>
              </a:spcAft>
              <a:buNone/>
            </a:pPr>
            <a:r>
              <a:t/>
            </a:r>
            <a:endParaRPr>
              <a:latin typeface="Open Sans"/>
              <a:ea typeface="Open Sans"/>
              <a:cs typeface="Open Sans"/>
              <a:sym typeface="Open Sans"/>
            </a:endParaRPr>
          </a:p>
        </p:txBody>
      </p:sp>
      <p:sp>
        <p:nvSpPr>
          <p:cNvPr id="166" name="Google Shape;166;p5"/>
          <p:cNvSpPr txBox="1"/>
          <p:nvPr/>
        </p:nvSpPr>
        <p:spPr>
          <a:xfrm>
            <a:off x="6455200" y="3943225"/>
            <a:ext cx="2368815" cy="1029241"/>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2800" u="none" cap="none" strike="noStrike">
                <a:solidFill>
                  <a:srgbClr val="DADADA"/>
                </a:solidFill>
                <a:latin typeface="DM Serif Display"/>
                <a:ea typeface="DM Serif Display"/>
                <a:cs typeface="DM Serif Display"/>
                <a:sym typeface="DM Serif Display"/>
              </a:rPr>
              <a:t>Overview</a:t>
            </a:r>
            <a:endParaRPr b="0" i="0" sz="1400" u="none" cap="none" strike="noStrike">
              <a:solidFill>
                <a:srgbClr val="000000"/>
              </a:solidFill>
              <a:latin typeface="Arial"/>
              <a:ea typeface="Arial"/>
              <a:cs typeface="Arial"/>
              <a:sym typeface="Arial"/>
            </a:endParaRPr>
          </a:p>
        </p:txBody>
      </p:sp>
      <p:pic>
        <p:nvPicPr>
          <p:cNvPr id="167" name="Google Shape;167;p5"/>
          <p:cNvPicPr preferRelativeResize="0"/>
          <p:nvPr/>
        </p:nvPicPr>
        <p:blipFill rotWithShape="1">
          <a:blip r:embed="rId3">
            <a:alphaModFix/>
          </a:blip>
          <a:srcRect b="0" l="0" r="0" t="0"/>
          <a:stretch/>
        </p:blipFill>
        <p:spPr>
          <a:xfrm>
            <a:off x="-1857197" y="-491664"/>
            <a:ext cx="3067050" cy="4886325"/>
          </a:xfrm>
          <a:prstGeom prst="rect">
            <a:avLst/>
          </a:prstGeom>
          <a:noFill/>
          <a:ln>
            <a:noFill/>
          </a:ln>
        </p:spPr>
      </p:pic>
      <p:sp>
        <p:nvSpPr>
          <p:cNvPr id="168" name="Google Shape;168;p5"/>
          <p:cNvSpPr/>
          <p:nvPr/>
        </p:nvSpPr>
        <p:spPr>
          <a:xfrm>
            <a:off x="-1857200" y="-245762"/>
            <a:ext cx="3073500" cy="46404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id="173" name="Google Shape;173;p6"/>
          <p:cNvPicPr preferRelativeResize="0"/>
          <p:nvPr/>
        </p:nvPicPr>
        <p:blipFill rotWithShape="1">
          <a:blip r:embed="rId4">
            <a:alphaModFix/>
          </a:blip>
          <a:srcRect b="9451" l="0" r="0" t="6152"/>
          <a:stretch/>
        </p:blipFill>
        <p:spPr>
          <a:xfrm>
            <a:off x="0" y="0"/>
            <a:ext cx="9144003" cy="5143501"/>
          </a:xfrm>
          <a:prstGeom prst="rect">
            <a:avLst/>
          </a:prstGeom>
          <a:noFill/>
          <a:ln>
            <a:noFill/>
          </a:ln>
        </p:spPr>
      </p:pic>
      <p:sp>
        <p:nvSpPr>
          <p:cNvPr id="174" name="Google Shape;174;p6"/>
          <p:cNvSpPr/>
          <p:nvPr/>
        </p:nvSpPr>
        <p:spPr>
          <a:xfrm>
            <a:off x="0" y="0"/>
            <a:ext cx="9144000" cy="51435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 name="Google Shape;175;p6"/>
          <p:cNvSpPr txBox="1"/>
          <p:nvPr>
            <p:ph type="ctrTitle"/>
          </p:nvPr>
        </p:nvSpPr>
        <p:spPr>
          <a:xfrm flipH="1">
            <a:off x="2730124" y="2243225"/>
            <a:ext cx="2921375" cy="192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ID" sz="3200">
                <a:solidFill>
                  <a:schemeClr val="lt1"/>
                </a:solidFill>
              </a:rPr>
              <a:t>Project </a:t>
            </a:r>
            <a:r>
              <a:rPr lang="en-ID" sz="3200">
                <a:solidFill>
                  <a:schemeClr val="lt1"/>
                </a:solidFill>
              </a:rPr>
              <a:t>Background </a:t>
            </a:r>
            <a:endParaRPr sz="3200">
              <a:solidFill>
                <a:schemeClr val="lt1"/>
              </a:solidFill>
            </a:endParaRPr>
          </a:p>
        </p:txBody>
      </p:sp>
      <p:sp>
        <p:nvSpPr>
          <p:cNvPr id="176" name="Google Shape;176;p6"/>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ID">
                <a:solidFill>
                  <a:schemeClr val="lt1"/>
                </a:solidFill>
              </a:rPr>
              <a:t>02</a:t>
            </a:r>
            <a:endParaRPr>
              <a:solidFill>
                <a:schemeClr val="lt1"/>
              </a:solidFill>
            </a:endParaRPr>
          </a:p>
        </p:txBody>
      </p:sp>
      <p:sp>
        <p:nvSpPr>
          <p:cNvPr id="177" name="Google Shape;177;p6"/>
          <p:cNvSpPr/>
          <p:nvPr/>
        </p:nvSpPr>
        <p:spPr>
          <a:xfrm>
            <a:off x="2508032" y="1052200"/>
            <a:ext cx="4543500" cy="3223500"/>
          </a:xfrm>
          <a:prstGeom prst="rect">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txBox="1"/>
          <p:nvPr>
            <p:ph type="ctrTitle"/>
          </p:nvPr>
        </p:nvSpPr>
        <p:spPr>
          <a:xfrm>
            <a:off x="1612475" y="-1165275"/>
            <a:ext cx="3867300" cy="20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ID">
                <a:solidFill>
                  <a:schemeClr val="dk1"/>
                </a:solidFill>
              </a:rPr>
              <a:t>TransJakarta</a:t>
            </a:r>
            <a:endParaRPr sz="2800">
              <a:solidFill>
                <a:schemeClr val="dk1"/>
              </a:solidFill>
            </a:endParaRPr>
          </a:p>
        </p:txBody>
      </p:sp>
      <p:sp>
        <p:nvSpPr>
          <p:cNvPr id="183" name="Google Shape;183;p7"/>
          <p:cNvSpPr txBox="1"/>
          <p:nvPr>
            <p:ph idx="1" type="subTitle"/>
          </p:nvPr>
        </p:nvSpPr>
        <p:spPr>
          <a:xfrm>
            <a:off x="1693300" y="972300"/>
            <a:ext cx="6864900" cy="271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200"/>
              <a:buNone/>
            </a:pPr>
            <a:r>
              <a:rPr lang="en-ID">
                <a:latin typeface="Open Sans"/>
                <a:ea typeface="Open Sans"/>
                <a:cs typeface="Open Sans"/>
                <a:sym typeface="Open Sans"/>
              </a:rPr>
              <a:t>Struktur tarif yang saat ini diterapkan oleh TransJakarta adalah struktur</a:t>
            </a:r>
            <a:r>
              <a:rPr lang="en-ID">
                <a:solidFill>
                  <a:srgbClr val="FF9900"/>
                </a:solidFill>
                <a:latin typeface="Open Sans"/>
                <a:ea typeface="Open Sans"/>
                <a:cs typeface="Open Sans"/>
                <a:sym typeface="Open Sans"/>
              </a:rPr>
              <a:t> </a:t>
            </a:r>
            <a:r>
              <a:rPr b="1" lang="en-ID" sz="1300">
                <a:latin typeface="Open Sans"/>
                <a:ea typeface="Open Sans"/>
                <a:cs typeface="Open Sans"/>
                <a:sym typeface="Open Sans"/>
              </a:rPr>
              <a:t>tarif flat</a:t>
            </a:r>
            <a:r>
              <a:rPr lang="en-ID">
                <a:solidFill>
                  <a:srgbClr val="FF0000"/>
                </a:solidFill>
                <a:latin typeface="Open Sans"/>
                <a:ea typeface="Open Sans"/>
                <a:cs typeface="Open Sans"/>
                <a:sym typeface="Open Sans"/>
              </a:rPr>
              <a:t> </a:t>
            </a:r>
            <a:r>
              <a:rPr lang="en-ID">
                <a:latin typeface="Open Sans"/>
                <a:ea typeface="Open Sans"/>
                <a:cs typeface="Open Sans"/>
                <a:sym typeface="Open Sans"/>
              </a:rPr>
              <a:t>dimana pada struktur flat seakan-akan hanya memperhatikan jumlah penumpang tetapi tidak memperhatikan karakteristik pergerakan penumpangnya dan tidak memanfaatkan adanya potensi keuntungan dari penumpang jarak jauh.  Adanya intervensi mengenai tarif  tersebut berimplikasi terhadap kurangnya </a:t>
            </a:r>
            <a:r>
              <a:rPr i="1" lang="en-ID">
                <a:latin typeface="Open Sans"/>
                <a:ea typeface="Open Sans"/>
                <a:cs typeface="Open Sans"/>
                <a:sym typeface="Open Sans"/>
              </a:rPr>
              <a:t>revenue </a:t>
            </a:r>
            <a:r>
              <a:rPr lang="en-ID">
                <a:latin typeface="Open Sans"/>
                <a:ea typeface="Open Sans"/>
                <a:cs typeface="Open Sans"/>
                <a:sym typeface="Open Sans"/>
              </a:rPr>
              <a:t>yang diperoleh dari pengoperasian TransJakarta. </a:t>
            </a:r>
            <a:r>
              <a:rPr i="1" lang="en-ID">
                <a:latin typeface="Open Sans"/>
                <a:ea typeface="Open Sans"/>
                <a:cs typeface="Open Sans"/>
                <a:sym typeface="Open Sans"/>
              </a:rPr>
              <a:t>Revenue</a:t>
            </a:r>
            <a:r>
              <a:rPr lang="en-ID">
                <a:latin typeface="Open Sans"/>
                <a:ea typeface="Open Sans"/>
                <a:cs typeface="Open Sans"/>
                <a:sym typeface="Open Sans"/>
              </a:rPr>
              <a:t> yang didapatkan TransJakarta pada tahun 2019 yaitu Rp 672.148. 292. 788 dan pada tahun 2020 yaitu Rp 280.277.306.064, terlihat bahwa adanya penurunan</a:t>
            </a:r>
            <a:r>
              <a:rPr i="1" lang="en-ID">
                <a:latin typeface="Open Sans"/>
                <a:ea typeface="Open Sans"/>
                <a:cs typeface="Open Sans"/>
                <a:sym typeface="Open Sans"/>
              </a:rPr>
              <a:t> revenue </a:t>
            </a:r>
            <a:r>
              <a:rPr lang="en-ID">
                <a:latin typeface="Open Sans"/>
                <a:ea typeface="Open Sans"/>
                <a:cs typeface="Open Sans"/>
                <a:sym typeface="Open Sans"/>
              </a:rPr>
              <a:t>yang sangat signifikan dari tahun 2019 ke tahun 2020 yang diakibatkan karena adanya Pandemi Covid-19. Untuk meningkatkan kembali</a:t>
            </a:r>
            <a:r>
              <a:rPr i="1" lang="en-ID">
                <a:latin typeface="Open Sans"/>
                <a:ea typeface="Open Sans"/>
                <a:cs typeface="Open Sans"/>
                <a:sym typeface="Open Sans"/>
              </a:rPr>
              <a:t> revenue </a:t>
            </a:r>
            <a:r>
              <a:rPr lang="en-ID">
                <a:latin typeface="Open Sans"/>
                <a:ea typeface="Open Sans"/>
                <a:cs typeface="Open Sans"/>
                <a:sym typeface="Open Sans"/>
              </a:rPr>
              <a:t>yang didapatkan TransJakarta maka diperlukan strategi  yaitu dengan cara melakukan </a:t>
            </a:r>
            <a:r>
              <a:rPr b="1" lang="en-ID" sz="1300">
                <a:latin typeface="Open Sans"/>
                <a:ea typeface="Open Sans"/>
                <a:cs typeface="Open Sans"/>
                <a:sym typeface="Open Sans"/>
              </a:rPr>
              <a:t>tarif bertahap.</a:t>
            </a:r>
            <a:r>
              <a:rPr lang="en-ID" sz="1300">
                <a:latin typeface="Open Sans"/>
                <a:ea typeface="Open Sans"/>
                <a:cs typeface="Open Sans"/>
                <a:sym typeface="Open Sans"/>
              </a:rPr>
              <a:t> </a:t>
            </a:r>
            <a:endParaRPr sz="1300"/>
          </a:p>
        </p:txBody>
      </p:sp>
      <p:sp>
        <p:nvSpPr>
          <p:cNvPr id="184" name="Google Shape;184;p7"/>
          <p:cNvSpPr txBox="1"/>
          <p:nvPr/>
        </p:nvSpPr>
        <p:spPr>
          <a:xfrm>
            <a:off x="4627250" y="4114250"/>
            <a:ext cx="43110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Project Background  </a:t>
            </a:r>
            <a:endParaRPr b="0" i="0" sz="1400" u="none" cap="none" strike="noStrike">
              <a:solidFill>
                <a:srgbClr val="000000"/>
              </a:solidFill>
              <a:latin typeface="Arial"/>
              <a:ea typeface="Arial"/>
              <a:cs typeface="Arial"/>
              <a:sym typeface="Arial"/>
            </a:endParaRPr>
          </a:p>
        </p:txBody>
      </p:sp>
      <p:pic>
        <p:nvPicPr>
          <p:cNvPr id="185" name="Google Shape;185;p7"/>
          <p:cNvPicPr preferRelativeResize="0"/>
          <p:nvPr/>
        </p:nvPicPr>
        <p:blipFill rotWithShape="1">
          <a:blip r:embed="rId3">
            <a:alphaModFix/>
          </a:blip>
          <a:srcRect b="0" l="0" r="0" t="0"/>
          <a:stretch/>
        </p:blipFill>
        <p:spPr>
          <a:xfrm>
            <a:off x="-1602847" y="-380989"/>
            <a:ext cx="3067050" cy="4886325"/>
          </a:xfrm>
          <a:prstGeom prst="rect">
            <a:avLst/>
          </a:prstGeom>
          <a:noFill/>
          <a:ln>
            <a:noFill/>
          </a:ln>
        </p:spPr>
      </p:pic>
      <p:sp>
        <p:nvSpPr>
          <p:cNvPr id="186" name="Google Shape;186;p7"/>
          <p:cNvSpPr/>
          <p:nvPr/>
        </p:nvSpPr>
        <p:spPr>
          <a:xfrm>
            <a:off x="-1598876" y="-130025"/>
            <a:ext cx="3073500" cy="4640400"/>
          </a:xfrm>
          <a:prstGeom prst="rect">
            <a:avLst/>
          </a:prstGeom>
          <a:solidFill>
            <a:srgbClr val="254C6D">
              <a:alpha val="60000"/>
            </a:srgbClr>
          </a:solidFill>
          <a:ln>
            <a:noFill/>
          </a:ln>
          <a:effectLst>
            <a:outerShdw blurRad="50800" sx="38000" rotWithShape="0" algn="ctr" dir="5400000" dist="50800" sy="38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f9eee66f40_0_2"/>
          <p:cNvSpPr txBox="1"/>
          <p:nvPr/>
        </p:nvSpPr>
        <p:spPr>
          <a:xfrm>
            <a:off x="172800" y="2879250"/>
            <a:ext cx="8798400" cy="199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ID" sz="1300">
                <a:solidFill>
                  <a:schemeClr val="dk1"/>
                </a:solidFill>
                <a:latin typeface="Open Sans Light"/>
                <a:ea typeface="Open Sans Light"/>
                <a:cs typeface="Open Sans Light"/>
                <a:sym typeface="Open Sans Light"/>
              </a:rPr>
              <a:t>Ceritanya, saya dan teman saya mau pergi ke suatu tempat menggunakan busway. pertama sekali saya masuk </a:t>
            </a:r>
            <a:r>
              <a:rPr i="1" lang="en-ID" sz="1300">
                <a:solidFill>
                  <a:schemeClr val="dk1"/>
                </a:solidFill>
                <a:latin typeface="Open Sans Light"/>
                <a:ea typeface="Open Sans Light"/>
                <a:cs typeface="Open Sans Light"/>
                <a:sym typeface="Open Sans Light"/>
              </a:rPr>
              <a:t>gate</a:t>
            </a:r>
            <a:r>
              <a:rPr lang="en-ID" sz="1300">
                <a:solidFill>
                  <a:schemeClr val="dk1"/>
                </a:solidFill>
                <a:latin typeface="Open Sans Light"/>
                <a:ea typeface="Open Sans Light"/>
                <a:cs typeface="Open Sans Light"/>
                <a:sym typeface="Open Sans Light"/>
              </a:rPr>
              <a:t> halte lebak bulus, kita harus melakukan pembayaran tiket sebesar Rp 3500 dengan tujuan halte simprug. Tetapi Teman-saya  melakukan perjalanan menuju harmoni dan naik pada halte yang sama dan dengan harga tiket yang sama. Tentunya terdengar sedikit tidak adil jika harga yang dibayarkan teman-saya hanya Rp 3.500 dengan jarak lintasan yang sangat jauh. Jika dibandingkan dengan biaya operasional bus per km, tentunya bus haruslah mendapatkan min.3 pelanggan setiap km nya. ketidakpastian mendapatkan penumpang ini akan berdampak besar terhadap pendapatan transjakarta. sehingga dibutuhkan upaya untuk menjaga keseimbangan penghasilan terhadap biaya operasional. </a:t>
            </a:r>
            <a:endParaRPr sz="1300">
              <a:solidFill>
                <a:schemeClr val="dk1"/>
              </a:solidFill>
              <a:latin typeface="Open Sans Light"/>
              <a:ea typeface="Open Sans Light"/>
              <a:cs typeface="Open Sans Light"/>
              <a:sym typeface="Open Sans Light"/>
            </a:endParaRPr>
          </a:p>
        </p:txBody>
      </p:sp>
      <p:grpSp>
        <p:nvGrpSpPr>
          <p:cNvPr id="192" name="Google Shape;192;gf9eee66f40_0_2"/>
          <p:cNvGrpSpPr/>
          <p:nvPr/>
        </p:nvGrpSpPr>
        <p:grpSpPr>
          <a:xfrm>
            <a:off x="462127" y="602700"/>
            <a:ext cx="6929273" cy="1993150"/>
            <a:chOff x="2214727" y="602700"/>
            <a:chExt cx="6929273" cy="1993150"/>
          </a:xfrm>
        </p:grpSpPr>
        <p:pic>
          <p:nvPicPr>
            <p:cNvPr id="193" name="Google Shape;193;gf9eee66f40_0_2"/>
            <p:cNvPicPr preferRelativeResize="0"/>
            <p:nvPr/>
          </p:nvPicPr>
          <p:blipFill rotWithShape="1">
            <a:blip r:embed="rId3">
              <a:alphaModFix/>
            </a:blip>
            <a:srcRect b="34340" l="8202" r="5997" t="32231"/>
            <a:stretch/>
          </p:blipFill>
          <p:spPr>
            <a:xfrm>
              <a:off x="2214727" y="602700"/>
              <a:ext cx="6449850" cy="1673700"/>
            </a:xfrm>
            <a:prstGeom prst="rect">
              <a:avLst/>
            </a:prstGeom>
            <a:noFill/>
            <a:ln>
              <a:noFill/>
            </a:ln>
          </p:spPr>
        </p:pic>
        <p:sp>
          <p:nvSpPr>
            <p:cNvPr id="194" name="Google Shape;194;gf9eee66f40_0_2"/>
            <p:cNvSpPr txBox="1"/>
            <p:nvPr/>
          </p:nvSpPr>
          <p:spPr>
            <a:xfrm>
              <a:off x="2263175" y="1876200"/>
              <a:ext cx="12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a:latin typeface="Open Sans"/>
                  <a:ea typeface="Open Sans"/>
                  <a:cs typeface="Open Sans"/>
                  <a:sym typeface="Open Sans"/>
                </a:rPr>
                <a:t>Lebak bulus</a:t>
              </a:r>
              <a:endParaRPr b="1">
                <a:latin typeface="Open Sans"/>
                <a:ea typeface="Open Sans"/>
                <a:cs typeface="Open Sans"/>
                <a:sym typeface="Open Sans"/>
              </a:endParaRPr>
            </a:p>
          </p:txBody>
        </p:sp>
        <p:sp>
          <p:nvSpPr>
            <p:cNvPr id="195" name="Google Shape;195;gf9eee66f40_0_2"/>
            <p:cNvSpPr txBox="1"/>
            <p:nvPr/>
          </p:nvSpPr>
          <p:spPr>
            <a:xfrm>
              <a:off x="8175900" y="1144775"/>
              <a:ext cx="9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a:latin typeface="Open Sans"/>
                  <a:ea typeface="Open Sans"/>
                  <a:cs typeface="Open Sans"/>
                  <a:sym typeface="Open Sans"/>
                </a:rPr>
                <a:t>Harmoni</a:t>
              </a:r>
              <a:endParaRPr b="1">
                <a:latin typeface="Open Sans"/>
                <a:ea typeface="Open Sans"/>
                <a:cs typeface="Open Sans"/>
                <a:sym typeface="Open Sans"/>
              </a:endParaRPr>
            </a:p>
          </p:txBody>
        </p:sp>
        <p:cxnSp>
          <p:nvCxnSpPr>
            <p:cNvPr id="196" name="Google Shape;196;gf9eee66f40_0_2"/>
            <p:cNvCxnSpPr/>
            <p:nvPr/>
          </p:nvCxnSpPr>
          <p:spPr>
            <a:xfrm flipH="1" rot="10800000">
              <a:off x="2505175" y="2226550"/>
              <a:ext cx="6244500" cy="36600"/>
            </a:xfrm>
            <a:prstGeom prst="straightConnector1">
              <a:avLst/>
            </a:prstGeom>
            <a:noFill/>
            <a:ln cap="flat" cmpd="sng" w="38100">
              <a:solidFill>
                <a:schemeClr val="dk2"/>
              </a:solidFill>
              <a:prstDash val="solid"/>
              <a:round/>
              <a:headEnd len="med" w="med" type="none"/>
              <a:tailEnd len="med" w="med" type="none"/>
            </a:ln>
          </p:spPr>
        </p:cxnSp>
        <p:sp>
          <p:nvSpPr>
            <p:cNvPr id="197" name="Google Shape;197;gf9eee66f40_0_2"/>
            <p:cNvSpPr txBox="1"/>
            <p:nvPr/>
          </p:nvSpPr>
          <p:spPr>
            <a:xfrm>
              <a:off x="5243725" y="2226550"/>
              <a:ext cx="81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sz="1200">
                  <a:latin typeface="Open Sans"/>
                  <a:ea typeface="Open Sans"/>
                  <a:cs typeface="Open Sans"/>
                  <a:sym typeface="Open Sans"/>
                </a:rPr>
                <a:t>24 KM</a:t>
              </a:r>
              <a:endParaRPr b="1" sz="1200">
                <a:latin typeface="Open Sans"/>
                <a:ea typeface="Open Sans"/>
                <a:cs typeface="Open Sans"/>
                <a:sym typeface="Open Sans"/>
              </a:endParaRPr>
            </a:p>
          </p:txBody>
        </p:sp>
        <p:pic>
          <p:nvPicPr>
            <p:cNvPr id="198" name="Google Shape;198;gf9eee66f40_0_2"/>
            <p:cNvPicPr preferRelativeResize="0"/>
            <p:nvPr/>
          </p:nvPicPr>
          <p:blipFill>
            <a:blip r:embed="rId4">
              <a:alphaModFix/>
            </a:blip>
            <a:stretch>
              <a:fillRect/>
            </a:stretch>
          </p:blipFill>
          <p:spPr>
            <a:xfrm>
              <a:off x="6884900" y="627975"/>
              <a:ext cx="247650" cy="419100"/>
            </a:xfrm>
            <a:prstGeom prst="rect">
              <a:avLst/>
            </a:prstGeom>
            <a:noFill/>
            <a:ln>
              <a:noFill/>
            </a:ln>
          </p:spPr>
        </p:pic>
        <p:pic>
          <p:nvPicPr>
            <p:cNvPr id="199" name="Google Shape;199;gf9eee66f40_0_2"/>
            <p:cNvPicPr preferRelativeResize="0"/>
            <p:nvPr/>
          </p:nvPicPr>
          <p:blipFill>
            <a:blip r:embed="rId5">
              <a:alphaModFix/>
            </a:blip>
            <a:stretch>
              <a:fillRect/>
            </a:stretch>
          </p:blipFill>
          <p:spPr>
            <a:xfrm>
              <a:off x="3783100" y="1047075"/>
              <a:ext cx="247650" cy="419100"/>
            </a:xfrm>
            <a:prstGeom prst="rect">
              <a:avLst/>
            </a:prstGeom>
            <a:noFill/>
            <a:ln>
              <a:noFill/>
            </a:ln>
          </p:spPr>
        </p:pic>
      </p:grpSp>
      <p:sp>
        <p:nvSpPr>
          <p:cNvPr id="200" name="Google Shape;200;gf9eee66f40_0_2"/>
          <p:cNvSpPr txBox="1"/>
          <p:nvPr/>
        </p:nvSpPr>
        <p:spPr>
          <a:xfrm>
            <a:off x="7391400" y="106675"/>
            <a:ext cx="1752600" cy="187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D">
                <a:latin typeface="Open Sans"/>
                <a:ea typeface="Open Sans"/>
                <a:cs typeface="Open Sans"/>
                <a:sym typeface="Open Sans"/>
              </a:rPr>
              <a:t>Fact :</a:t>
            </a:r>
            <a:endParaRPr b="1">
              <a:latin typeface="Open Sans"/>
              <a:ea typeface="Open Sans"/>
              <a:cs typeface="Open Sans"/>
              <a:sym typeface="Open Sans"/>
            </a:endParaRPr>
          </a:p>
          <a:p>
            <a:pPr indent="0" lvl="0" marL="0" rtl="0" algn="l">
              <a:spcBef>
                <a:spcPts val="0"/>
              </a:spcBef>
              <a:spcAft>
                <a:spcPts val="0"/>
              </a:spcAft>
              <a:buNone/>
            </a:pPr>
            <a:r>
              <a:t/>
            </a:r>
            <a:endParaRPr sz="1200">
              <a:latin typeface="Open Sans Light"/>
              <a:ea typeface="Open Sans Light"/>
              <a:cs typeface="Open Sans Light"/>
              <a:sym typeface="Open Sans Light"/>
            </a:endParaRPr>
          </a:p>
          <a:p>
            <a:pPr indent="0" lvl="0" marL="0" rtl="0" algn="l">
              <a:spcBef>
                <a:spcPts val="0"/>
              </a:spcBef>
              <a:spcAft>
                <a:spcPts val="0"/>
              </a:spcAft>
              <a:buNone/>
            </a:pPr>
            <a:r>
              <a:rPr lang="en-ID" sz="1200">
                <a:latin typeface="Open Sans Light"/>
                <a:ea typeface="Open Sans Light"/>
                <a:cs typeface="Open Sans Light"/>
                <a:sym typeface="Open Sans Light"/>
              </a:rPr>
              <a:t>Biaya operasional bus:  RP 10.114,38 / km. (Nono-Nahdalina, 2019)</a:t>
            </a:r>
            <a:endParaRPr sz="1200">
              <a:latin typeface="Open Sans Light"/>
              <a:ea typeface="Open Sans Light"/>
              <a:cs typeface="Open Sans Light"/>
              <a:sym typeface="Open Sans Light"/>
            </a:endParaRPr>
          </a:p>
          <a:p>
            <a:pPr indent="0" lvl="0" marL="0" rtl="0" algn="l">
              <a:spcBef>
                <a:spcPts val="0"/>
              </a:spcBef>
              <a:spcAft>
                <a:spcPts val="0"/>
              </a:spcAft>
              <a:buNone/>
            </a:pPr>
            <a:r>
              <a:t/>
            </a:r>
            <a:endParaRPr sz="1200">
              <a:latin typeface="Open Sans Light"/>
              <a:ea typeface="Open Sans Light"/>
              <a:cs typeface="Open Sans Light"/>
              <a:sym typeface="Open Sans Light"/>
            </a:endParaRPr>
          </a:p>
          <a:p>
            <a:pPr indent="0" lvl="0" marL="0" rtl="0" algn="l">
              <a:spcBef>
                <a:spcPts val="0"/>
              </a:spcBef>
              <a:spcAft>
                <a:spcPts val="0"/>
              </a:spcAft>
              <a:buNone/>
            </a:pPr>
            <a:r>
              <a:rPr lang="en-ID" sz="1200">
                <a:latin typeface="Open Sans Light"/>
                <a:ea typeface="Open Sans Light"/>
                <a:cs typeface="Open Sans Light"/>
                <a:sym typeface="Open Sans Light"/>
              </a:rPr>
              <a:t>Tarif Normal:</a:t>
            </a:r>
            <a:endParaRPr sz="1200">
              <a:latin typeface="Open Sans Light"/>
              <a:ea typeface="Open Sans Light"/>
              <a:cs typeface="Open Sans Light"/>
              <a:sym typeface="Open Sans Light"/>
            </a:endParaRPr>
          </a:p>
          <a:p>
            <a:pPr indent="0" lvl="0" marL="0" rtl="0" algn="l">
              <a:spcBef>
                <a:spcPts val="0"/>
              </a:spcBef>
              <a:spcAft>
                <a:spcPts val="0"/>
              </a:spcAft>
              <a:buNone/>
            </a:pPr>
            <a:r>
              <a:rPr lang="en-ID" sz="1200">
                <a:latin typeface="Open Sans Light"/>
                <a:ea typeface="Open Sans Light"/>
                <a:cs typeface="Open Sans Light"/>
                <a:sym typeface="Open Sans Light"/>
              </a:rPr>
              <a:t>Rp 3.500,00</a:t>
            </a:r>
            <a:endParaRPr sz="1200">
              <a:latin typeface="Open Sans Light"/>
              <a:ea typeface="Open Sans Light"/>
              <a:cs typeface="Open Sans Light"/>
              <a:sym typeface="Open Sans Light"/>
            </a:endParaRPr>
          </a:p>
        </p:txBody>
      </p:sp>
      <p:sp>
        <p:nvSpPr>
          <p:cNvPr id="201" name="Google Shape;201;gf9eee66f40_0_2"/>
          <p:cNvSpPr txBox="1"/>
          <p:nvPr/>
        </p:nvSpPr>
        <p:spPr>
          <a:xfrm>
            <a:off x="358175" y="202500"/>
            <a:ext cx="2231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sz="1900">
                <a:latin typeface="Open Sans"/>
                <a:ea typeface="Open Sans"/>
                <a:cs typeface="Open Sans"/>
                <a:sym typeface="Open Sans"/>
              </a:rPr>
              <a:t>Contoh Kasus :</a:t>
            </a:r>
            <a:endParaRPr b="1" sz="1900">
              <a:latin typeface="Open Sans"/>
              <a:ea typeface="Open Sans"/>
              <a:cs typeface="Open Sans"/>
              <a:sym typeface="Open Sans"/>
            </a:endParaRPr>
          </a:p>
        </p:txBody>
      </p:sp>
      <p:sp>
        <p:nvSpPr>
          <p:cNvPr id="202" name="Google Shape;202;gf9eee66f40_0_2"/>
          <p:cNvSpPr txBox="1"/>
          <p:nvPr/>
        </p:nvSpPr>
        <p:spPr>
          <a:xfrm>
            <a:off x="4627250" y="4114250"/>
            <a:ext cx="43110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2800">
                <a:solidFill>
                  <a:srgbClr val="DADADA"/>
                </a:solidFill>
                <a:latin typeface="DM Serif Display"/>
                <a:ea typeface="DM Serif Display"/>
                <a:cs typeface="DM Serif Display"/>
                <a:sym typeface="DM Serif Display"/>
              </a:rPr>
              <a:t>Project Background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p:nvPr/>
        </p:nvSpPr>
        <p:spPr>
          <a:xfrm flipH="1">
            <a:off x="-2971360" y="1212525"/>
            <a:ext cx="4517400" cy="1704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flipH="1">
            <a:off x="0" y="1476088"/>
            <a:ext cx="4719900" cy="253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txBox="1"/>
          <p:nvPr/>
        </p:nvSpPr>
        <p:spPr>
          <a:xfrm>
            <a:off x="4859573" y="4172400"/>
            <a:ext cx="40851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2800" u="none" cap="none" strike="noStrike">
                <a:solidFill>
                  <a:srgbClr val="DADADA"/>
                </a:solidFill>
                <a:latin typeface="DM Serif Display"/>
                <a:ea typeface="DM Serif Display"/>
                <a:cs typeface="DM Serif Display"/>
                <a:sym typeface="DM Serif Display"/>
              </a:rPr>
              <a:t>Background </a:t>
            </a:r>
            <a:r>
              <a:rPr lang="en-ID" sz="2800">
                <a:solidFill>
                  <a:srgbClr val="DADADA"/>
                </a:solidFill>
                <a:latin typeface="DM Serif Display"/>
                <a:ea typeface="DM Serif Display"/>
                <a:cs typeface="DM Serif Display"/>
                <a:sym typeface="DM Serif Display"/>
              </a:rPr>
              <a:t>Project </a:t>
            </a:r>
            <a:endParaRPr b="0" i="0" sz="1400" u="none" cap="none" strike="noStrike">
              <a:solidFill>
                <a:srgbClr val="000000"/>
              </a:solidFill>
              <a:latin typeface="Arial"/>
              <a:ea typeface="Arial"/>
              <a:cs typeface="Arial"/>
              <a:sym typeface="Arial"/>
            </a:endParaRPr>
          </a:p>
        </p:txBody>
      </p:sp>
      <p:sp>
        <p:nvSpPr>
          <p:cNvPr id="210" name="Google Shape;210;p8"/>
          <p:cNvSpPr txBox="1"/>
          <p:nvPr/>
        </p:nvSpPr>
        <p:spPr>
          <a:xfrm>
            <a:off x="1967450" y="830350"/>
            <a:ext cx="6490500" cy="156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Open Sans Light"/>
              <a:buNone/>
            </a:pPr>
            <a:r>
              <a:rPr lang="en-ID">
                <a:solidFill>
                  <a:schemeClr val="dk1"/>
                </a:solidFill>
                <a:latin typeface="Open Sans"/>
                <a:ea typeface="Open Sans"/>
                <a:cs typeface="Open Sans"/>
                <a:sym typeface="Open Sans"/>
              </a:rPr>
              <a:t>Meningkatkan </a:t>
            </a:r>
            <a:r>
              <a:rPr i="1" lang="en-ID">
                <a:solidFill>
                  <a:schemeClr val="dk1"/>
                </a:solidFill>
                <a:latin typeface="Open Sans"/>
                <a:ea typeface="Open Sans"/>
                <a:cs typeface="Open Sans"/>
                <a:sym typeface="Open Sans"/>
              </a:rPr>
              <a:t>revenue</a:t>
            </a:r>
            <a:r>
              <a:rPr lang="en-ID">
                <a:solidFill>
                  <a:schemeClr val="dk1"/>
                </a:solidFill>
                <a:latin typeface="Open Sans"/>
                <a:ea typeface="Open Sans"/>
                <a:cs typeface="Open Sans"/>
                <a:sym typeface="Open Sans"/>
              </a:rPr>
              <a:t> TransJakarta  dengan menetapkan struktur </a:t>
            </a:r>
            <a:r>
              <a:rPr b="0" i="0" lang="en-ID" u="none" cap="none" strike="noStrike">
                <a:solidFill>
                  <a:schemeClr val="dk1"/>
                </a:solidFill>
                <a:latin typeface="Open Sans"/>
                <a:ea typeface="Open Sans"/>
                <a:cs typeface="Open Sans"/>
                <a:sym typeface="Open Sans"/>
              </a:rPr>
              <a:t>tarif bertahap .</a:t>
            </a:r>
            <a:endParaRPr sz="1200"/>
          </a:p>
        </p:txBody>
      </p:sp>
      <p:sp>
        <p:nvSpPr>
          <p:cNvPr id="211" name="Google Shape;211;p8"/>
          <p:cNvSpPr txBox="1"/>
          <p:nvPr/>
        </p:nvSpPr>
        <p:spPr>
          <a:xfrm>
            <a:off x="5040087" y="2917427"/>
            <a:ext cx="3321384" cy="976163"/>
          </a:xfrm>
          <a:prstGeom prst="rect">
            <a:avLst/>
          </a:prstGeom>
          <a:noFill/>
          <a:ln>
            <a:noFill/>
          </a:ln>
        </p:spPr>
        <p:txBody>
          <a:bodyPr anchorCtr="0" anchor="t" bIns="91425" lIns="91425" spcFirstLastPara="1" rIns="91425" wrap="square" tIns="91425">
            <a:noAutofit/>
          </a:bodyPr>
          <a:lstStyle/>
          <a:p>
            <a:pPr indent="-101600" lvl="0" marL="171450" marR="0" rtl="0" algn="r">
              <a:lnSpc>
                <a:spcPct val="100000"/>
              </a:lnSpc>
              <a:spcBef>
                <a:spcPts val="0"/>
              </a:spcBef>
              <a:spcAft>
                <a:spcPts val="0"/>
              </a:spcAft>
              <a:buClr>
                <a:schemeClr val="dk1"/>
              </a:buClr>
              <a:buSzPts val="1100"/>
              <a:buFont typeface="Open Sans Light"/>
              <a:buNone/>
            </a:pPr>
            <a:r>
              <a:t/>
            </a:r>
            <a:endParaRPr b="0" i="0" sz="1100" u="none" cap="none" strike="noStrike">
              <a:solidFill>
                <a:schemeClr val="dk1"/>
              </a:solidFill>
              <a:latin typeface="Open Sans Light"/>
              <a:ea typeface="Open Sans Light"/>
              <a:cs typeface="Open Sans Light"/>
              <a:sym typeface="Open Sans Light"/>
            </a:endParaRPr>
          </a:p>
        </p:txBody>
      </p:sp>
      <p:sp>
        <p:nvSpPr>
          <p:cNvPr id="212" name="Google Shape;212;p8"/>
          <p:cNvSpPr txBox="1"/>
          <p:nvPr/>
        </p:nvSpPr>
        <p:spPr>
          <a:xfrm>
            <a:off x="486183" y="-247081"/>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3200" u="none" cap="none" strike="noStrike">
                <a:solidFill>
                  <a:schemeClr val="dk1"/>
                </a:solidFill>
                <a:latin typeface="DM Serif Display"/>
                <a:ea typeface="DM Serif Display"/>
                <a:cs typeface="DM Serif Display"/>
                <a:sym typeface="DM Serif Display"/>
              </a:rPr>
              <a:t>Goal</a:t>
            </a:r>
            <a:endParaRPr b="0" i="0" sz="3600" u="none" cap="none" strike="noStrike">
              <a:solidFill>
                <a:schemeClr val="dk1"/>
              </a:solidFill>
              <a:latin typeface="DM Serif Display"/>
              <a:ea typeface="DM Serif Display"/>
              <a:cs typeface="DM Serif Display"/>
              <a:sym typeface="DM Serif Display"/>
            </a:endParaRPr>
          </a:p>
        </p:txBody>
      </p:sp>
      <p:sp>
        <p:nvSpPr>
          <p:cNvPr id="213" name="Google Shape;213;p8"/>
          <p:cNvSpPr txBox="1"/>
          <p:nvPr/>
        </p:nvSpPr>
        <p:spPr>
          <a:xfrm>
            <a:off x="1448804" y="1168733"/>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b="0" i="0" lang="en-ID" sz="3200" u="none" cap="none" strike="noStrike">
                <a:solidFill>
                  <a:schemeClr val="dk1"/>
                </a:solidFill>
                <a:latin typeface="DM Serif Display"/>
                <a:ea typeface="DM Serif Display"/>
                <a:cs typeface="DM Serif Display"/>
                <a:sym typeface="DM Serif Display"/>
              </a:rPr>
              <a:t>Objectives</a:t>
            </a:r>
            <a:endParaRPr b="0" i="0" sz="3600" u="none" cap="none" strike="noStrike">
              <a:solidFill>
                <a:schemeClr val="dk1"/>
              </a:solidFill>
              <a:latin typeface="DM Serif Display"/>
              <a:ea typeface="DM Serif Display"/>
              <a:cs typeface="DM Serif Display"/>
              <a:sym typeface="DM Serif Display"/>
            </a:endParaRPr>
          </a:p>
        </p:txBody>
      </p:sp>
      <p:sp>
        <p:nvSpPr>
          <p:cNvPr id="214" name="Google Shape;214;p8"/>
          <p:cNvSpPr/>
          <p:nvPr/>
        </p:nvSpPr>
        <p:spPr>
          <a:xfrm flipH="1">
            <a:off x="-725600" y="-440475"/>
            <a:ext cx="1497300" cy="253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
          <p:cNvSpPr txBox="1"/>
          <p:nvPr/>
        </p:nvSpPr>
        <p:spPr>
          <a:xfrm>
            <a:off x="1739200" y="2198025"/>
            <a:ext cx="6393600" cy="1411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1"/>
              </a:buClr>
              <a:buSzPts val="1400"/>
              <a:buFont typeface="Open Sans"/>
              <a:buChar char="●"/>
            </a:pPr>
            <a:r>
              <a:rPr lang="en-ID">
                <a:solidFill>
                  <a:schemeClr val="dk1"/>
                </a:solidFill>
                <a:latin typeface="Open Sans"/>
                <a:ea typeface="Open Sans"/>
                <a:cs typeface="Open Sans"/>
                <a:sym typeface="Open Sans"/>
              </a:rPr>
              <a:t>Melakukan klasterisasi untuk penetapan tarif bertahap berdasarkan jumlah penumpang dan jarak tempuh perjalanan penumpang.</a:t>
            </a:r>
            <a:endParaRPr>
              <a:solidFill>
                <a:schemeClr val="dk1"/>
              </a:solidFill>
              <a:latin typeface="Open Sans"/>
              <a:ea typeface="Open Sans"/>
              <a:cs typeface="Open Sans"/>
              <a:sym typeface="Open Sans"/>
            </a:endParaRPr>
          </a:p>
          <a:p>
            <a:pPr indent="-317500" lvl="0" marL="457200" marR="38100" rtl="0" algn="l">
              <a:lnSpc>
                <a:spcPct val="128571"/>
              </a:lnSpc>
              <a:spcBef>
                <a:spcPts val="0"/>
              </a:spcBef>
              <a:spcAft>
                <a:spcPts val="0"/>
              </a:spcAft>
              <a:buClr>
                <a:schemeClr val="dk1"/>
              </a:buClr>
              <a:buSzPts val="1400"/>
              <a:buFont typeface="Open Sans"/>
              <a:buChar char="●"/>
            </a:pPr>
            <a:r>
              <a:rPr lang="en-ID">
                <a:solidFill>
                  <a:schemeClr val="dk1"/>
                </a:solidFill>
                <a:latin typeface="Open Sans"/>
                <a:ea typeface="Open Sans"/>
                <a:cs typeface="Open Sans"/>
                <a:sym typeface="Open Sans"/>
              </a:rPr>
              <a:t>Memberikan rekomendasi untuk pengembangan strategi mengenai penetapan tarif.</a:t>
            </a:r>
            <a:endParaRPr>
              <a:solidFill>
                <a:schemeClr val="dk1"/>
              </a:solidFill>
              <a:latin typeface="Open Sans"/>
              <a:ea typeface="Open Sans"/>
              <a:cs typeface="Open Sans"/>
              <a:sym typeface="Open Sans"/>
            </a:endParaRPr>
          </a:p>
          <a:p>
            <a:pPr indent="0" lvl="0" marL="457200" marR="0" rtl="0" algn="l">
              <a:lnSpc>
                <a:spcPct val="150000"/>
              </a:lnSpc>
              <a:spcBef>
                <a:spcPts val="0"/>
              </a:spcBef>
              <a:spcAft>
                <a:spcPts val="0"/>
              </a:spcAft>
              <a:buNone/>
            </a:pPr>
            <a:r>
              <a:rPr lang="en-ID">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
        <p:nvSpPr>
          <p:cNvPr id="216" name="Google Shape;216;p8"/>
          <p:cNvSpPr txBox="1"/>
          <p:nvPr/>
        </p:nvSpPr>
        <p:spPr>
          <a:xfrm>
            <a:off x="1682225" y="4148425"/>
            <a:ext cx="5041800" cy="4260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rPr lang="en-ID" sz="1500">
                <a:solidFill>
                  <a:schemeClr val="dk1"/>
                </a:solidFill>
                <a:latin typeface="Open Sans"/>
                <a:ea typeface="Open Sans"/>
                <a:cs typeface="Open Sans"/>
                <a:sym typeface="Open Sans"/>
              </a:rPr>
              <a:t>Peningkatan </a:t>
            </a:r>
            <a:r>
              <a:rPr lang="en-ID" sz="1500">
                <a:solidFill>
                  <a:schemeClr val="dk1"/>
                </a:solidFill>
                <a:latin typeface="Open Sans"/>
                <a:ea typeface="Open Sans"/>
                <a:cs typeface="Open Sans"/>
                <a:sym typeface="Open Sans"/>
              </a:rPr>
              <a:t>Persentase </a:t>
            </a:r>
            <a:r>
              <a:rPr i="1" lang="en-ID" sz="1500">
                <a:solidFill>
                  <a:schemeClr val="dk1"/>
                </a:solidFill>
                <a:latin typeface="Open Sans"/>
                <a:ea typeface="Open Sans"/>
                <a:cs typeface="Open Sans"/>
                <a:sym typeface="Open Sans"/>
              </a:rPr>
              <a:t>Revenue</a:t>
            </a:r>
            <a:endParaRPr i="1" sz="1500">
              <a:solidFill>
                <a:schemeClr val="dk1"/>
              </a:solidFill>
              <a:latin typeface="Open Sans"/>
              <a:ea typeface="Open Sans"/>
              <a:cs typeface="Open Sans"/>
              <a:sym typeface="Open Sans"/>
            </a:endParaRPr>
          </a:p>
        </p:txBody>
      </p:sp>
      <p:sp>
        <p:nvSpPr>
          <p:cNvPr id="217" name="Google Shape;217;p8"/>
          <p:cNvSpPr txBox="1"/>
          <p:nvPr/>
        </p:nvSpPr>
        <p:spPr>
          <a:xfrm>
            <a:off x="771704" y="3195333"/>
            <a:ext cx="2368800" cy="1029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B7B7B7"/>
              </a:buClr>
              <a:buSzPts val="2800"/>
              <a:buFont typeface="DM Serif Display"/>
              <a:buNone/>
            </a:pPr>
            <a:r>
              <a:rPr lang="en-ID" sz="3200">
                <a:solidFill>
                  <a:schemeClr val="dk1"/>
                </a:solidFill>
                <a:latin typeface="DM Serif Display"/>
                <a:ea typeface="DM Serif Display"/>
                <a:cs typeface="DM Serif Display"/>
                <a:sym typeface="DM Serif Display"/>
              </a:rPr>
              <a:t>Metric</a:t>
            </a:r>
            <a:endParaRPr b="0" i="0" sz="3600" u="none" cap="none" strike="noStrike">
              <a:solidFill>
                <a:schemeClr val="dk1"/>
              </a:solidFill>
              <a:latin typeface="DM Serif Display"/>
              <a:ea typeface="DM Serif Display"/>
              <a:cs typeface="DM Serif Display"/>
              <a:sym typeface="DM Serif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Invesment Business Plan by Slidego">
  <a:themeElements>
    <a:clrScheme name="Simple Light">
      <a:dk1>
        <a:srgbClr val="254C6D"/>
      </a:dk1>
      <a:lt1>
        <a:srgbClr val="F3F3F3"/>
      </a:lt1>
      <a:dk2>
        <a:srgbClr val="254C6D"/>
      </a:dk2>
      <a:lt2>
        <a:srgbClr val="EEEEEE"/>
      </a:lt2>
      <a:accent1>
        <a:srgbClr val="254C6D"/>
      </a:accent1>
      <a:accent2>
        <a:srgbClr val="254C6D"/>
      </a:accent2>
      <a:accent3>
        <a:srgbClr val="254C6D"/>
      </a:accent3>
      <a:accent4>
        <a:srgbClr val="254C6D"/>
      </a:accent4>
      <a:accent5>
        <a:srgbClr val="254C6D"/>
      </a:accent5>
      <a:accent6>
        <a:srgbClr val="254C6D"/>
      </a:accent6>
      <a:hlink>
        <a:srgbClr val="254C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coreProperties>
</file>